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80" r:id="rId4"/>
    <p:sldId id="281" r:id="rId5"/>
    <p:sldId id="297" r:id="rId6"/>
    <p:sldId id="283" r:id="rId7"/>
    <p:sldId id="285" r:id="rId8"/>
    <p:sldId id="286" r:id="rId9"/>
    <p:sldId id="287" r:id="rId10"/>
    <p:sldId id="303" r:id="rId11"/>
    <p:sldId id="290" r:id="rId12"/>
    <p:sldId id="298" r:id="rId13"/>
    <p:sldId id="299" r:id="rId14"/>
    <p:sldId id="300" r:id="rId15"/>
    <p:sldId id="291" r:id="rId16"/>
    <p:sldId id="293" r:id="rId17"/>
    <p:sldId id="292" r:id="rId18"/>
    <p:sldId id="294" r:id="rId19"/>
    <p:sldId id="296" r:id="rId20"/>
    <p:sldId id="302" r:id="rId21"/>
    <p:sldId id="295" r:id="rId22"/>
    <p:sldId id="288" r:id="rId23"/>
    <p:sldId id="305" r:id="rId24"/>
    <p:sldId id="304" r:id="rId25"/>
    <p:sldId id="306" r:id="rId26"/>
    <p:sldId id="307" r:id="rId27"/>
    <p:sldId id="308" r:id="rId28"/>
    <p:sldId id="309" r:id="rId29"/>
    <p:sldId id="310" r:id="rId30"/>
    <p:sldId id="311" r:id="rId31"/>
    <p:sldId id="301" r:id="rId32"/>
    <p:sldId id="284" r:id="rId33"/>
    <p:sldId id="312" r:id="rId34"/>
    <p:sldId id="313" r:id="rId35"/>
    <p:sldId id="314" r:id="rId36"/>
    <p:sldId id="315" r:id="rId37"/>
    <p:sldId id="316" r:id="rId38"/>
    <p:sldId id="282" r:id="rId39"/>
    <p:sldId id="317" r:id="rId40"/>
    <p:sldId id="318" r:id="rId41"/>
    <p:sldId id="319" r:id="rId42"/>
    <p:sldId id="320" r:id="rId43"/>
    <p:sldId id="321" r:id="rId44"/>
    <p:sldId id="275" r:id="rId45"/>
    <p:sldId id="257" r:id="rId46"/>
    <p:sldId id="274" r:id="rId47"/>
    <p:sldId id="269" r:id="rId4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0"/>
    <p:restoredTop sz="94660"/>
  </p:normalViewPr>
  <p:slideViewPr>
    <p:cSldViewPr>
      <p:cViewPr>
        <p:scale>
          <a:sx n="100" d="100"/>
          <a:sy n="100" d="100"/>
        </p:scale>
        <p:origin x="-1116" y="-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172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08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4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765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41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7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024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421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5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4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47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BOTIS-GIT/turtlebot3.git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BOTIS-GIT/turtlebot3.git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vimeo.com/142622935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turtlebot3.robotis.com/en/latest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5301208"/>
            <a:ext cx="6400800" cy="841648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Autonomous Driving</a:t>
            </a:r>
            <a:b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</a:br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Opened Project</a:t>
            </a:r>
            <a:endParaRPr lang="ko-KR" altLang="en-US" dirty="0">
              <a:solidFill>
                <a:schemeClr val="tx1"/>
              </a:solidFill>
              <a:latin typeface="HY산B" panose="02030600000101010101" pitchFamily="18" charset="-127"/>
              <a:ea typeface="HY산B" panose="02030600000101010101" pitchFamily="18" charset="-127"/>
            </a:endParaRPr>
          </a:p>
        </p:txBody>
      </p:sp>
      <p:pic>
        <p:nvPicPr>
          <p:cNvPr id="1026" name="Picture 2" descr="C:\Users\Nakasian\Desktop\ezgif-2-04e7b8a3c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588" y="548680"/>
            <a:ext cx="5123208" cy="433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444208" y="6237312"/>
            <a:ext cx="230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Leon </a:t>
            </a:r>
            <a:r>
              <a:rPr lang="en-US" altLang="ko-KR" dirty="0" err="1" smtClean="0"/>
              <a:t>Ryuwoon</a:t>
            </a:r>
            <a:r>
              <a:rPr lang="en-US" altLang="ko-KR" dirty="0" smtClean="0"/>
              <a:t> Jung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94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사각형 설명선 55"/>
          <p:cNvSpPr/>
          <p:nvPr/>
        </p:nvSpPr>
        <p:spPr>
          <a:xfrm>
            <a:off x="545012" y="4444912"/>
            <a:ext cx="2840625" cy="509139"/>
          </a:xfrm>
          <a:prstGeom prst="wedgeRectCallout">
            <a:avLst>
              <a:gd name="adj1" fmla="val -22410"/>
              <a:gd name="adj2" fmla="val 14122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이런 애들로 </a:t>
            </a:r>
            <a:r>
              <a:rPr lang="ko-KR" altLang="en-US" dirty="0" err="1" smtClean="0">
                <a:solidFill>
                  <a:schemeClr val="tx1"/>
                </a:solidFill>
              </a:rPr>
              <a:t>보낼께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Message &amp; ROS Topic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3707905" y="6021288"/>
            <a:ext cx="2952327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483716" y="5606491"/>
            <a:ext cx="1129922" cy="7920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4629727" y="5768539"/>
            <a:ext cx="875377" cy="446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 smtClean="0">
                <a:solidFill>
                  <a:schemeClr val="tx1"/>
                </a:solidFill>
              </a:rPr>
              <a:t>선속도</a:t>
            </a:r>
            <a:endParaRPr lang="en-US" altLang="ko-KR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각속</a:t>
            </a:r>
            <a:r>
              <a:rPr lang="ko-KR" altLang="en-US" b="1" dirty="0">
                <a:solidFill>
                  <a:schemeClr val="tx1"/>
                </a:solidFill>
              </a:rPr>
              <a:t>도</a:t>
            </a:r>
            <a:endParaRPr lang="en-US" altLang="ko-KR" b="1" dirty="0" smtClean="0">
              <a:solidFill>
                <a:schemeClr val="tx1"/>
              </a:solidFill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4028820" y="4514817"/>
            <a:ext cx="1753380" cy="950121"/>
            <a:chOff x="4028820" y="4514817"/>
            <a:chExt cx="1753380" cy="950121"/>
          </a:xfrm>
        </p:grpSpPr>
        <p:sp>
          <p:nvSpPr>
            <p:cNvPr id="51" name="TextBox 50"/>
            <p:cNvSpPr txBox="1"/>
            <p:nvPr/>
          </p:nvSpPr>
          <p:spPr>
            <a:xfrm rot="18900000">
              <a:off x="4028820" y="5095606"/>
              <a:ext cx="5533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 smtClean="0"/>
                <a:t>int</a:t>
              </a:r>
              <a:r>
                <a:rPr lang="en-US" altLang="ko-KR" dirty="0" smtClean="0"/>
                <a:t>?</a:t>
              </a:r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 rot="1522660">
              <a:off x="5033341" y="4931016"/>
              <a:ext cx="748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float?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 rot="20932113">
              <a:off x="4241774" y="4514817"/>
              <a:ext cx="7601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bool?</a:t>
              </a:r>
              <a:endParaRPr lang="ko-KR" altLang="en-US" dirty="0"/>
            </a:p>
          </p:txBody>
        </p:sp>
      </p:grpSp>
      <p:sp>
        <p:nvSpPr>
          <p:cNvPr id="55" name="사각형 설명선 54"/>
          <p:cNvSpPr/>
          <p:nvPr/>
        </p:nvSpPr>
        <p:spPr>
          <a:xfrm>
            <a:off x="6161966" y="4444911"/>
            <a:ext cx="2549348" cy="509139"/>
          </a:xfrm>
          <a:prstGeom prst="wedgeRectCallout">
            <a:avLst>
              <a:gd name="adj1" fmla="val 20867"/>
              <a:gd name="adj2" fmla="val 13464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야 너 어떻게 보낼래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58" name="그룹 57"/>
          <p:cNvGrpSpPr/>
          <p:nvPr/>
        </p:nvGrpSpPr>
        <p:grpSpPr>
          <a:xfrm>
            <a:off x="610084" y="2426065"/>
            <a:ext cx="2710479" cy="1184793"/>
            <a:chOff x="3860027" y="2780928"/>
            <a:chExt cx="2710479" cy="1184793"/>
          </a:xfrm>
        </p:grpSpPr>
        <p:sp>
          <p:nvSpPr>
            <p:cNvPr id="59" name="직사각형 58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float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float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60" name="왼쪽 중괄호 59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4634112" y="2780928"/>
              <a:ext cx="111612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Vel.msg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06481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Message &amp; </a:t>
            </a:r>
            <a:r>
              <a:rPr lang="en-US" altLang="ko-KR" dirty="0" smtClean="0"/>
              <a:t>ROS Topic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31" name="사각형 설명선 30"/>
          <p:cNvSpPr/>
          <p:nvPr/>
        </p:nvSpPr>
        <p:spPr>
          <a:xfrm>
            <a:off x="6570507" y="4462537"/>
            <a:ext cx="2549348" cy="759633"/>
          </a:xfrm>
          <a:prstGeom prst="wedgeRectCallout">
            <a:avLst>
              <a:gd name="adj1" fmla="val 14783"/>
              <a:gd name="adj2" fmla="val 8367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야</a:t>
            </a:r>
            <a:r>
              <a:rPr lang="en-US" altLang="ko-KR" dirty="0" smtClean="0">
                <a:solidFill>
                  <a:schemeClr val="tx1"/>
                </a:solidFill>
              </a:rPr>
              <a:t>! </a:t>
            </a:r>
            <a:r>
              <a:rPr lang="ko-KR" altLang="en-US" dirty="0" err="1" smtClean="0">
                <a:solidFill>
                  <a:schemeClr val="tx1"/>
                </a:solidFill>
              </a:rPr>
              <a:t>보내봐봐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사각형 설명선 33"/>
          <p:cNvSpPr/>
          <p:nvPr/>
        </p:nvSpPr>
        <p:spPr>
          <a:xfrm>
            <a:off x="363812" y="4149080"/>
            <a:ext cx="2924384" cy="1014574"/>
          </a:xfrm>
          <a:prstGeom prst="wedgeRectCallout">
            <a:avLst>
              <a:gd name="adj1" fmla="val -21293"/>
              <a:gd name="adj2" fmla="val 7229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“</a:t>
            </a:r>
            <a:r>
              <a:rPr lang="en-US" altLang="ko-KR" b="1" dirty="0" smtClean="0">
                <a:solidFill>
                  <a:schemeClr val="tx1"/>
                </a:solidFill>
              </a:rPr>
              <a:t>/</a:t>
            </a:r>
            <a:r>
              <a:rPr lang="en-US" altLang="ko-KR" b="1" dirty="0" err="1" smtClean="0">
                <a:solidFill>
                  <a:schemeClr val="tx1"/>
                </a:solidFill>
              </a:rPr>
              <a:t>k_v_vel</a:t>
            </a:r>
            <a:r>
              <a:rPr lang="en-US" altLang="ko-KR" dirty="0" smtClean="0">
                <a:solidFill>
                  <a:schemeClr val="tx1"/>
                </a:solidFill>
              </a:rPr>
              <a:t>” </a:t>
            </a:r>
            <a:r>
              <a:rPr lang="ko-KR" altLang="en-US" dirty="0" smtClean="0">
                <a:solidFill>
                  <a:schemeClr val="tx1"/>
                </a:solidFill>
              </a:rPr>
              <a:t>에 보내 </a:t>
            </a:r>
            <a:r>
              <a:rPr lang="ko-KR" altLang="en-US" dirty="0" err="1" smtClean="0">
                <a:solidFill>
                  <a:schemeClr val="tx1"/>
                </a:solidFill>
              </a:rPr>
              <a:t>놓을께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dirty="0" err="1" smtClean="0">
                <a:solidFill>
                  <a:schemeClr val="tx1"/>
                </a:solidFill>
              </a:rPr>
              <a:t>너가</a:t>
            </a:r>
            <a:r>
              <a:rPr lang="ko-KR" altLang="en-US" dirty="0" smtClean="0">
                <a:solidFill>
                  <a:schemeClr val="tx1"/>
                </a:solidFill>
              </a:rPr>
              <a:t> 받아가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252158" y="2426065"/>
            <a:ext cx="3028236" cy="3388580"/>
            <a:chOff x="3252158" y="2426065"/>
            <a:chExt cx="3028236" cy="3388580"/>
          </a:xfrm>
        </p:grpSpPr>
        <p:sp>
          <p:nvSpPr>
            <p:cNvPr id="42" name="직사각형 41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020695" y="2426065"/>
              <a:ext cx="185510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k_v_vel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”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3760115" y="2891648"/>
              <a:ext cx="958534" cy="646331"/>
              <a:chOff x="2627784" y="3427764"/>
              <a:chExt cx="958534" cy="646331"/>
            </a:xfrm>
          </p:grpSpPr>
          <p:sp>
            <p:nvSpPr>
              <p:cNvPr id="37" name="왼쪽 중괄호 3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2843807" y="3427764"/>
                <a:ext cx="74251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/>
                  <a:t>1.012</a:t>
                </a:r>
              </a:p>
              <a:p>
                <a:r>
                  <a:rPr lang="en-US" altLang="ko-KR" dirty="0" smtClean="0"/>
                  <a:t>2.451</a:t>
                </a:r>
                <a:endParaRPr lang="ko-KR" altLang="en-US" dirty="0"/>
              </a:p>
            </p:txBody>
          </p:sp>
        </p:grpSp>
        <p:sp>
          <p:nvSpPr>
            <p:cNvPr id="11" name="자유형 10"/>
            <p:cNvSpPr/>
            <p:nvPr/>
          </p:nvSpPr>
          <p:spPr>
            <a:xfrm>
              <a:off x="3252158" y="3717032"/>
              <a:ext cx="983412" cy="2097613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10084" y="2426065"/>
            <a:ext cx="2710479" cy="1184793"/>
            <a:chOff x="3860027" y="2780928"/>
            <a:chExt cx="2710479" cy="1184793"/>
          </a:xfrm>
        </p:grpSpPr>
        <p:sp>
          <p:nvSpPr>
            <p:cNvPr id="30" name="직사각형 2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float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float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32" name="왼쪽 중괄호 31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634112" y="2780928"/>
              <a:ext cx="111612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V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el.msg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11"/>
          <p:cNvSpPr/>
          <p:nvPr/>
        </p:nvSpPr>
        <p:spPr>
          <a:xfrm>
            <a:off x="5736566" y="3717985"/>
            <a:ext cx="1086928" cy="2096660"/>
          </a:xfrm>
          <a:custGeom>
            <a:avLst/>
            <a:gdLst>
              <a:gd name="connsiteX0" fmla="*/ 0 w 1086928"/>
              <a:gd name="connsiteY0" fmla="*/ 0 h 2410258"/>
              <a:gd name="connsiteX1" fmla="*/ 319177 w 1086928"/>
              <a:gd name="connsiteY1" fmla="*/ 2027207 h 2410258"/>
              <a:gd name="connsiteX2" fmla="*/ 1086928 w 1086928"/>
              <a:gd name="connsiteY2" fmla="*/ 2406770 h 24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6928" h="2410258">
                <a:moveTo>
                  <a:pt x="0" y="0"/>
                </a:moveTo>
                <a:cubicBezTo>
                  <a:pt x="69011" y="813039"/>
                  <a:pt x="138022" y="1626079"/>
                  <a:pt x="319177" y="2027207"/>
                </a:cubicBezTo>
                <a:cubicBezTo>
                  <a:pt x="500332" y="2428335"/>
                  <a:pt x="793630" y="2417552"/>
                  <a:pt x="1086928" y="240677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사각형 설명선 47"/>
          <p:cNvSpPr/>
          <p:nvPr/>
        </p:nvSpPr>
        <p:spPr>
          <a:xfrm>
            <a:off x="6570507" y="3416956"/>
            <a:ext cx="2549348" cy="759633"/>
          </a:xfrm>
          <a:prstGeom prst="wedgeRectCallout">
            <a:avLst>
              <a:gd name="adj1" fmla="val 18844"/>
              <a:gd name="adj2" fmla="val 67781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어</a:t>
            </a:r>
            <a:r>
              <a:rPr lang="en-US" altLang="ko-KR" dirty="0" smtClean="0">
                <a:solidFill>
                  <a:schemeClr val="tx1"/>
                </a:solidFill>
              </a:rPr>
              <a:t>! </a:t>
            </a:r>
            <a:r>
              <a:rPr lang="ko-KR" altLang="en-US" dirty="0" smtClean="0">
                <a:solidFill>
                  <a:schemeClr val="tx1"/>
                </a:solidFill>
              </a:rPr>
              <a:t>받았다</a:t>
            </a:r>
            <a:r>
              <a:rPr lang="en-US" altLang="ko-KR" dirty="0" smtClean="0">
                <a:solidFill>
                  <a:schemeClr val="tx1"/>
                </a:solidFill>
              </a:rPr>
              <a:t>!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545269" y="1329050"/>
            <a:ext cx="5618865" cy="940001"/>
            <a:chOff x="1942425" y="1700808"/>
            <a:chExt cx="5618865" cy="940001"/>
          </a:xfrm>
        </p:grpSpPr>
        <p:sp>
          <p:nvSpPr>
            <p:cNvPr id="51" name="직사각형 50"/>
            <p:cNvSpPr/>
            <p:nvPr/>
          </p:nvSpPr>
          <p:spPr>
            <a:xfrm>
              <a:off x="1942425" y="1700808"/>
              <a:ext cx="3070829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>
              <a:off x="3314557" y="2280768"/>
              <a:ext cx="0" cy="3600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직사각형 52"/>
            <p:cNvSpPr/>
            <p:nvPr/>
          </p:nvSpPr>
          <p:spPr>
            <a:xfrm>
              <a:off x="4817028" y="1700808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Topic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4" name="직선 화살표 연결선 53"/>
            <p:cNvCxnSpPr/>
            <p:nvPr/>
          </p:nvCxnSpPr>
          <p:spPr>
            <a:xfrm>
              <a:off x="6189159" y="2244764"/>
              <a:ext cx="9012" cy="3960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3387978" y="5661248"/>
            <a:ext cx="3182528" cy="1093839"/>
            <a:chOff x="3387978" y="5661248"/>
            <a:chExt cx="3182528" cy="1093839"/>
          </a:xfrm>
        </p:grpSpPr>
        <p:sp>
          <p:nvSpPr>
            <p:cNvPr id="35" name="직사각형 34"/>
            <p:cNvSpPr/>
            <p:nvPr/>
          </p:nvSpPr>
          <p:spPr>
            <a:xfrm>
              <a:off x="3387978" y="6179024"/>
              <a:ext cx="135993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Publish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3" name="직선 화살표 연결선 42"/>
            <p:cNvCxnSpPr/>
            <p:nvPr/>
          </p:nvCxnSpPr>
          <p:spPr>
            <a:xfrm flipH="1" flipV="1">
              <a:off x="3860141" y="5787261"/>
              <a:ext cx="207803" cy="3917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직사각형 43"/>
            <p:cNvSpPr/>
            <p:nvPr/>
          </p:nvSpPr>
          <p:spPr>
            <a:xfrm>
              <a:off x="4920075" y="6179023"/>
              <a:ext cx="1650431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Subscribe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5" name="직선 화살표 연결선 44"/>
            <p:cNvCxnSpPr/>
            <p:nvPr/>
          </p:nvCxnSpPr>
          <p:spPr>
            <a:xfrm flipV="1">
              <a:off x="5875797" y="5661248"/>
              <a:ext cx="208371" cy="5177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58782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4" grpId="0" animBg="1"/>
      <p:bldP spid="34" grpId="1" animBg="1"/>
      <p:bldP spid="12" grpId="0" animBg="1"/>
      <p:bldP spid="48" grpId="0" animBg="1"/>
      <p:bldP spid="48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gician hand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671264"/>
            <a:ext cx="8868221" cy="483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전체적인 관리는 누가 하나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2873423" y="4365105"/>
            <a:ext cx="3188536" cy="1537804"/>
            <a:chOff x="-1408994" y="2993804"/>
            <a:chExt cx="3888431" cy="1875357"/>
          </a:xfrm>
        </p:grpSpPr>
        <p:sp>
          <p:nvSpPr>
            <p:cNvPr id="4" name="직사각형 3"/>
            <p:cNvSpPr/>
            <p:nvPr/>
          </p:nvSpPr>
          <p:spPr>
            <a:xfrm>
              <a:off x="-1408994" y="2993804"/>
              <a:ext cx="3888431" cy="18753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/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-1408994" y="3157387"/>
              <a:ext cx="3809144" cy="1597253"/>
              <a:chOff x="320675" y="2416684"/>
              <a:chExt cx="7328155" cy="3072848"/>
            </a:xfrm>
          </p:grpSpPr>
          <p:sp>
            <p:nvSpPr>
              <p:cNvPr id="35" name="모서리가 둥근 직사각형 34"/>
              <p:cNvSpPr/>
              <p:nvPr/>
            </p:nvSpPr>
            <p:spPr>
              <a:xfrm>
                <a:off x="320675" y="4581128"/>
                <a:ext cx="2952328" cy="870677"/>
              </a:xfrm>
              <a:prstGeom prst="roundRect">
                <a:avLst>
                  <a:gd name="adj" fmla="val 40546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/>
              </a:p>
            </p:txBody>
          </p:sp>
          <p:sp>
            <p:nvSpPr>
              <p:cNvPr id="38" name="모서리가 둥근 직사각형 37"/>
              <p:cNvSpPr/>
              <p:nvPr/>
            </p:nvSpPr>
            <p:spPr>
              <a:xfrm>
                <a:off x="5869164" y="4581127"/>
                <a:ext cx="1779666" cy="908405"/>
              </a:xfrm>
              <a:prstGeom prst="roundRect">
                <a:avLst>
                  <a:gd name="adj" fmla="val 43514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/>
              </a:p>
            </p:txBody>
          </p:sp>
          <p:sp>
            <p:nvSpPr>
              <p:cNvPr id="40" name="직사각형 39"/>
              <p:cNvSpPr/>
              <p:nvPr/>
            </p:nvSpPr>
            <p:spPr>
              <a:xfrm>
                <a:off x="346913" y="4581128"/>
                <a:ext cx="2941283" cy="8640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b="1" dirty="0">
                    <a:solidFill>
                      <a:schemeClr val="accent2"/>
                    </a:solidFill>
                  </a:rPr>
                  <a:t>key_to_vel.cpp</a:t>
                </a:r>
                <a:endParaRPr lang="ko-KR" altLang="en-US" sz="700" b="1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43" name="직사각형 42"/>
              <p:cNvSpPr/>
              <p:nvPr/>
            </p:nvSpPr>
            <p:spPr>
              <a:xfrm>
                <a:off x="5869163" y="4584420"/>
                <a:ext cx="1762448" cy="8640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700" b="1" dirty="0" smtClean="0">
                    <a:solidFill>
                      <a:schemeClr val="accent2"/>
                    </a:solidFill>
                  </a:rPr>
                  <a:t>viewer.cpp</a:t>
                </a:r>
                <a:endParaRPr lang="ko-KR" altLang="en-US" sz="700" b="1" dirty="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44" name="그룹 43"/>
              <p:cNvGrpSpPr/>
              <p:nvPr/>
            </p:nvGrpSpPr>
            <p:grpSpPr>
              <a:xfrm>
                <a:off x="3252158" y="2416684"/>
                <a:ext cx="2066626" cy="2618646"/>
                <a:chOff x="3252158" y="2426065"/>
                <a:chExt cx="2066626" cy="2618646"/>
              </a:xfrm>
            </p:grpSpPr>
            <p:sp>
              <p:nvSpPr>
                <p:cNvPr id="45" name="직사각형 44"/>
                <p:cNvSpPr/>
                <p:nvPr/>
              </p:nvSpPr>
              <p:spPr>
                <a:xfrm>
                  <a:off x="3616099" y="2818769"/>
                  <a:ext cx="1577002" cy="79208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47" name="직사각형 46"/>
                <p:cNvSpPr/>
                <p:nvPr/>
              </p:nvSpPr>
              <p:spPr>
                <a:xfrm>
                  <a:off x="3463682" y="2426065"/>
                  <a:ext cx="1855102" cy="2127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“/</a:t>
                  </a:r>
                  <a:r>
                    <a:rPr lang="en-US" altLang="ko-KR" sz="700" b="1" dirty="0" err="1" smtClean="0">
                      <a:solidFill>
                        <a:schemeClr val="tx1"/>
                      </a:solidFill>
                    </a:rPr>
                    <a:t>k_v_vel</a:t>
                  </a:r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”</a:t>
                  </a:r>
                  <a:endParaRPr lang="ko-KR" altLang="en-US" sz="700" b="1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48" name="그룹 47"/>
                <p:cNvGrpSpPr/>
                <p:nvPr/>
              </p:nvGrpSpPr>
              <p:grpSpPr>
                <a:xfrm>
                  <a:off x="3760115" y="2891648"/>
                  <a:ext cx="1160746" cy="722083"/>
                  <a:chOff x="2627784" y="3427764"/>
                  <a:chExt cx="1160746" cy="722083"/>
                </a:xfrm>
              </p:grpSpPr>
              <p:sp>
                <p:nvSpPr>
                  <p:cNvPr id="54" name="왼쪽 중괄호 53"/>
                  <p:cNvSpPr/>
                  <p:nvPr/>
                </p:nvSpPr>
                <p:spPr>
                  <a:xfrm>
                    <a:off x="2627784" y="3554931"/>
                    <a:ext cx="216023" cy="391998"/>
                  </a:xfrm>
                  <a:prstGeom prst="leftBrac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58" name="TextBox 57"/>
                  <p:cNvSpPr txBox="1"/>
                  <p:nvPr/>
                </p:nvSpPr>
                <p:spPr>
                  <a:xfrm>
                    <a:off x="2843808" y="3427764"/>
                    <a:ext cx="944722" cy="72208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sz="700" dirty="0" smtClean="0"/>
                      <a:t>1.012</a:t>
                    </a:r>
                  </a:p>
                  <a:p>
                    <a:r>
                      <a:rPr lang="en-US" altLang="ko-KR" sz="700" dirty="0" smtClean="0"/>
                      <a:t>2.451</a:t>
                    </a:r>
                    <a:endParaRPr lang="ko-KR" altLang="en-US" sz="700" dirty="0"/>
                  </a:p>
                </p:txBody>
              </p:sp>
            </p:grpSp>
            <p:sp>
              <p:nvSpPr>
                <p:cNvPr id="49" name="자유형 48"/>
                <p:cNvSpPr/>
                <p:nvPr/>
              </p:nvSpPr>
              <p:spPr>
                <a:xfrm>
                  <a:off x="3252158" y="3717033"/>
                  <a:ext cx="983412" cy="1327678"/>
                </a:xfrm>
                <a:custGeom>
                  <a:avLst/>
                  <a:gdLst>
                    <a:gd name="connsiteX0" fmla="*/ 0 w 983412"/>
                    <a:gd name="connsiteY0" fmla="*/ 2881223 h 2881666"/>
                    <a:gd name="connsiteX1" fmla="*/ 621102 w 983412"/>
                    <a:gd name="connsiteY1" fmla="*/ 2406770 h 2881666"/>
                    <a:gd name="connsiteX2" fmla="*/ 983412 w 983412"/>
                    <a:gd name="connsiteY2" fmla="*/ 0 h 28816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83412" h="2881666">
                      <a:moveTo>
                        <a:pt x="0" y="2881223"/>
                      </a:moveTo>
                      <a:cubicBezTo>
                        <a:pt x="228600" y="2884098"/>
                        <a:pt x="457200" y="2886974"/>
                        <a:pt x="621102" y="2406770"/>
                      </a:cubicBezTo>
                      <a:cubicBezTo>
                        <a:pt x="785004" y="1926566"/>
                        <a:pt x="884208" y="963283"/>
                        <a:pt x="983412" y="0"/>
                      </a:cubicBezTo>
                    </a:path>
                  </a:pathLst>
                </a:custGeom>
                <a:noFill/>
                <a:ln>
                  <a:solidFill>
                    <a:srgbClr val="00B050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</p:grpSp>
          <p:grpSp>
            <p:nvGrpSpPr>
              <p:cNvPr id="59" name="그룹 58"/>
              <p:cNvGrpSpPr/>
              <p:nvPr/>
            </p:nvGrpSpPr>
            <p:grpSpPr>
              <a:xfrm>
                <a:off x="610084" y="2416684"/>
                <a:ext cx="2710479" cy="1184793"/>
                <a:chOff x="3860027" y="2780928"/>
                <a:chExt cx="2710479" cy="1184793"/>
              </a:xfrm>
            </p:grpSpPr>
            <p:sp>
              <p:nvSpPr>
                <p:cNvPr id="60" name="직사각형 59"/>
                <p:cNvSpPr/>
                <p:nvPr/>
              </p:nvSpPr>
              <p:spPr>
                <a:xfrm>
                  <a:off x="4258043" y="3325528"/>
                  <a:ext cx="2312463" cy="446291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700" dirty="0" smtClean="0">
                      <a:solidFill>
                        <a:schemeClr val="tx1"/>
                      </a:solidFill>
                    </a:rPr>
                    <a:t>float</a:t>
                  </a:r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 </a:t>
                  </a:r>
                  <a:r>
                    <a:rPr lang="en-US" altLang="ko-KR" sz="700" b="1" dirty="0" err="1" smtClean="0">
                      <a:solidFill>
                        <a:schemeClr val="tx1"/>
                      </a:solidFill>
                    </a:rPr>
                    <a:t>vel_linear</a:t>
                  </a:r>
                  <a:endParaRPr lang="en-US" altLang="ko-KR" sz="700" b="1" dirty="0" smtClean="0">
                    <a:solidFill>
                      <a:schemeClr val="tx1"/>
                    </a:solidFill>
                  </a:endParaRPr>
                </a:p>
                <a:p>
                  <a:r>
                    <a:rPr lang="en-US" altLang="ko-KR" sz="700" dirty="0" smtClean="0">
                      <a:solidFill>
                        <a:schemeClr val="tx1"/>
                      </a:solidFill>
                    </a:rPr>
                    <a:t>float</a:t>
                  </a:r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 </a:t>
                  </a:r>
                  <a:r>
                    <a:rPr lang="en-US" altLang="ko-KR" sz="700" b="1" dirty="0" err="1" smtClean="0">
                      <a:solidFill>
                        <a:schemeClr val="tx1"/>
                      </a:solidFill>
                    </a:rPr>
                    <a:t>vel_angular</a:t>
                  </a:r>
                  <a:endParaRPr lang="en-US" altLang="ko-KR" sz="700" b="1" dirty="0" smtClean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1" name="왼쪽 중괄호 60"/>
                <p:cNvSpPr/>
                <p:nvPr/>
              </p:nvSpPr>
              <p:spPr>
                <a:xfrm>
                  <a:off x="3945676" y="3352675"/>
                  <a:ext cx="216023" cy="391998"/>
                </a:xfrm>
                <a:prstGeom prst="leftBrac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62" name="직사각형 61"/>
                <p:cNvSpPr/>
                <p:nvPr/>
              </p:nvSpPr>
              <p:spPr>
                <a:xfrm>
                  <a:off x="4258042" y="2780928"/>
                  <a:ext cx="1492194" cy="212732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 smtClean="0">
                      <a:solidFill>
                        <a:schemeClr val="tx1"/>
                      </a:solidFill>
                    </a:rPr>
                    <a:t>Vel.msg</a:t>
                  </a:r>
                  <a:endParaRPr lang="ko-KR" altLang="en-US" sz="7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3" name="직사각형 62"/>
                <p:cNvSpPr/>
                <p:nvPr/>
              </p:nvSpPr>
              <p:spPr>
                <a:xfrm>
                  <a:off x="3860027" y="3173633"/>
                  <a:ext cx="2664295" cy="79208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</p:grpSp>
          <p:sp>
            <p:nvSpPr>
              <p:cNvPr id="64" name="자유형 63"/>
              <p:cNvSpPr/>
              <p:nvPr/>
            </p:nvSpPr>
            <p:spPr>
              <a:xfrm>
                <a:off x="4649637" y="3708603"/>
                <a:ext cx="1086929" cy="1376579"/>
              </a:xfrm>
              <a:custGeom>
                <a:avLst/>
                <a:gdLst>
                  <a:gd name="connsiteX0" fmla="*/ 0 w 1086928"/>
                  <a:gd name="connsiteY0" fmla="*/ 0 h 2410258"/>
                  <a:gd name="connsiteX1" fmla="*/ 319177 w 1086928"/>
                  <a:gd name="connsiteY1" fmla="*/ 2027207 h 2410258"/>
                  <a:gd name="connsiteX2" fmla="*/ 1086928 w 1086928"/>
                  <a:gd name="connsiteY2" fmla="*/ 2406770 h 2410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86928" h="2410258">
                    <a:moveTo>
                      <a:pt x="0" y="0"/>
                    </a:moveTo>
                    <a:cubicBezTo>
                      <a:pt x="69011" y="813039"/>
                      <a:pt x="138022" y="1626079"/>
                      <a:pt x="319177" y="2027207"/>
                    </a:cubicBezTo>
                    <a:cubicBezTo>
                      <a:pt x="500332" y="2428335"/>
                      <a:pt x="793630" y="2417552"/>
                      <a:pt x="1086928" y="2406770"/>
                    </a:cubicBezTo>
                  </a:path>
                </a:pathLst>
              </a:custGeom>
              <a:noFill/>
              <a:ln>
                <a:solidFill>
                  <a:srgbClr val="FF0000"/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7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569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전체적인 관리는 누가 하나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530599" y="6010381"/>
            <a:ext cx="21435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b="1" dirty="0" smtClean="0"/>
              <a:t>ROSCORE</a:t>
            </a:r>
            <a:endParaRPr lang="ko-KR" altLang="en-US" sz="3200" b="1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pic>
        <p:nvPicPr>
          <p:cNvPr id="2050" name="Picture 2" descr="magician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705" y="1628800"/>
            <a:ext cx="3475358" cy="437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76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ROSCORE </a:t>
            </a:r>
            <a:r>
              <a:rPr lang="ko-KR" altLang="en-US" dirty="0" smtClean="0"/>
              <a:t>여기서 보셨지요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4149080"/>
            <a:ext cx="8229600" cy="2404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dirty="0" err="1" smtClean="0"/>
              <a:t>turtlesim_node</a:t>
            </a:r>
            <a:endParaRPr lang="en-US" altLang="ko-KR" sz="2400" dirty="0" smtClean="0"/>
          </a:p>
          <a:p>
            <a:pPr marL="0" indent="0">
              <a:buNone/>
            </a:pP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dirty="0" err="1" smtClean="0"/>
              <a:t>turtle_teleop_key</a:t>
            </a:r>
            <a:endParaRPr lang="en-US" altLang="ko-KR" sz="2400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/>
          <p:cNvGrpSpPr/>
          <p:nvPr/>
        </p:nvGrpSpPr>
        <p:grpSpPr>
          <a:xfrm>
            <a:off x="323528" y="4005064"/>
            <a:ext cx="6632033" cy="720080"/>
            <a:chOff x="323528" y="4005064"/>
            <a:chExt cx="6632033" cy="720080"/>
          </a:xfrm>
        </p:grpSpPr>
        <p:sp>
          <p:nvSpPr>
            <p:cNvPr id="4" name="직사각형 3"/>
            <p:cNvSpPr/>
            <p:nvPr/>
          </p:nvSpPr>
          <p:spPr>
            <a:xfrm>
              <a:off x="323528" y="4005064"/>
              <a:ext cx="3835354" cy="72008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 flipH="1">
              <a:off x="4269619" y="4365104"/>
              <a:ext cx="93610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205723" y="4180438"/>
              <a:ext cx="17498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</a:rPr>
                <a:t>ROSCORE </a:t>
              </a:r>
              <a:r>
                <a:rPr lang="ko-KR" altLang="en-US" dirty="0" smtClean="0">
                  <a:solidFill>
                    <a:srgbClr val="FF0000"/>
                  </a:solidFill>
                </a:rPr>
                <a:t>실행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23528" y="4941168"/>
            <a:ext cx="8748464" cy="1512168"/>
            <a:chOff x="323528" y="4005064"/>
            <a:chExt cx="8748464" cy="1512168"/>
          </a:xfrm>
        </p:grpSpPr>
        <p:sp>
          <p:nvSpPr>
            <p:cNvPr id="14" name="직사각형 13"/>
            <p:cNvSpPr/>
            <p:nvPr/>
          </p:nvSpPr>
          <p:spPr>
            <a:xfrm>
              <a:off x="323528" y="4005064"/>
              <a:ext cx="7344816" cy="1512168"/>
            </a:xfrm>
            <a:prstGeom prst="rect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740352" y="4576482"/>
              <a:ext cx="1331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rgbClr val="00B050"/>
                  </a:solidFill>
                </a:rPr>
                <a:t>Node </a:t>
              </a:r>
              <a:r>
                <a:rPr lang="ko-KR" altLang="en-US" dirty="0" smtClean="0">
                  <a:solidFill>
                    <a:srgbClr val="00B050"/>
                  </a:solidFill>
                </a:rPr>
                <a:t>실행</a:t>
              </a:r>
              <a:endParaRPr lang="ko-KR" altLang="en-US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09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177775" y="2046105"/>
            <a:ext cx="4898777" cy="4616648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#include "ros/ros.h</a:t>
            </a:r>
            <a:r>
              <a:rPr kumimoji="1" lang="ko-KR" altLang="ko-KR" sz="1200" dirty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" </a:t>
            </a:r>
            <a:endParaRPr kumimoji="1" lang="en-US" altLang="ko-KR" sz="1200" dirty="0" smtClean="0">
              <a:solidFill>
                <a:srgbClr val="803999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#include </a:t>
            </a:r>
            <a:r>
              <a:rPr kumimoji="1" lang="ko-KR" altLang="ko-KR" sz="1200" dirty="0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vel_msgs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/</a:t>
            </a:r>
            <a:r>
              <a:rPr kumimoji="1" lang="en-US" altLang="ko-KR" sz="1200" dirty="0" err="1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.h</a:t>
            </a:r>
            <a:r>
              <a:rPr kumimoji="1" lang="ko-KR" altLang="ko-KR" sz="1200" dirty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endParaRPr kumimoji="1" lang="en-US" altLang="ko-KR" sz="1200" dirty="0" smtClean="0">
              <a:solidFill>
                <a:srgbClr val="803999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main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char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**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argv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{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init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argv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key_to_vel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NodeHandle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Publisher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pub_vel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=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advertise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&lt;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vel_msgs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&gt;(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k_v_vel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1000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Rate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loop_rate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10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0080C0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b="0" i="0" u="none" strike="noStrike" cap="none" normalizeH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while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ok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())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{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008000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8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8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vel_msgs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dirty="0" err="1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   </a:t>
            </a:r>
            <a:r>
              <a:rPr kumimoji="1" lang="en-US" altLang="ko-KR" sz="1200" b="0" i="0" u="none" strike="noStrike" cap="none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vel_linear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= 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1.012;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vel_angular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=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2.451;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 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pub_vel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publish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en-US" altLang="ko-KR" sz="1200" dirty="0" err="1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  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spinOnce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();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loop_rate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sleep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();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}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return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0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}</a:t>
            </a:r>
            <a:r>
              <a:rPr kumimoji="1" lang="ko-KR" altLang="ko-KR" sz="1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altLang="ko-KR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실제 </a:t>
            </a:r>
            <a:r>
              <a:rPr lang="en-US" altLang="ko-KR" dirty="0" smtClean="0"/>
              <a:t>ROS Node </a:t>
            </a:r>
            <a:r>
              <a:rPr lang="ko-KR" altLang="en-US" dirty="0" smtClean="0"/>
              <a:t>의 소스 코드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6" name="그룹 25"/>
          <p:cNvGrpSpPr/>
          <p:nvPr/>
        </p:nvGrpSpPr>
        <p:grpSpPr>
          <a:xfrm>
            <a:off x="2014306" y="1901246"/>
            <a:ext cx="7129694" cy="576063"/>
            <a:chOff x="2014306" y="1901246"/>
            <a:chExt cx="7129694" cy="576063"/>
          </a:xfrm>
        </p:grpSpPr>
        <p:sp>
          <p:nvSpPr>
            <p:cNvPr id="51" name="직사각형 50"/>
            <p:cNvSpPr/>
            <p:nvPr/>
          </p:nvSpPr>
          <p:spPr>
            <a:xfrm>
              <a:off x="5855966" y="1901246"/>
              <a:ext cx="3288034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쓰겠다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 flipH="1">
              <a:off x="2014306" y="2189278"/>
              <a:ext cx="3806893" cy="15960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/>
          <p:cNvGrpSpPr/>
          <p:nvPr/>
        </p:nvGrpSpPr>
        <p:grpSpPr>
          <a:xfrm>
            <a:off x="1287043" y="1268760"/>
            <a:ext cx="2510321" cy="553845"/>
            <a:chOff x="320675" y="5589240"/>
            <a:chExt cx="2967521" cy="870677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320675" y="5589240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46914" y="5589240"/>
              <a:ext cx="2941282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key_to_vel.cpp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2771800" y="2475349"/>
            <a:ext cx="5828428" cy="576063"/>
            <a:chOff x="2771800" y="2475349"/>
            <a:chExt cx="5828428" cy="576063"/>
          </a:xfrm>
        </p:grpSpPr>
        <p:sp>
          <p:nvSpPr>
            <p:cNvPr id="53" name="직사각형 52"/>
            <p:cNvSpPr/>
            <p:nvPr/>
          </p:nvSpPr>
          <p:spPr>
            <a:xfrm>
              <a:off x="5855966" y="2475349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정의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 flipH="1">
              <a:off x="2771800" y="2763380"/>
              <a:ext cx="3049400" cy="2880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27"/>
          <p:cNvGrpSpPr/>
          <p:nvPr/>
        </p:nvGrpSpPr>
        <p:grpSpPr>
          <a:xfrm>
            <a:off x="5076552" y="3051412"/>
            <a:ext cx="3523676" cy="576063"/>
            <a:chOff x="5076552" y="3051412"/>
            <a:chExt cx="3523676" cy="576063"/>
          </a:xfrm>
        </p:grpSpPr>
        <p:sp>
          <p:nvSpPr>
            <p:cNvPr id="50" name="직사각형 49"/>
            <p:cNvSpPr/>
            <p:nvPr/>
          </p:nvSpPr>
          <p:spPr>
            <a:xfrm>
              <a:off x="5855966" y="3051412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Topic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정의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직선 화살표 연결선 54"/>
            <p:cNvCxnSpPr/>
            <p:nvPr/>
          </p:nvCxnSpPr>
          <p:spPr>
            <a:xfrm flipH="1">
              <a:off x="5076552" y="3339443"/>
              <a:ext cx="744648" cy="8955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그룹 59"/>
          <p:cNvGrpSpPr/>
          <p:nvPr/>
        </p:nvGrpSpPr>
        <p:grpSpPr>
          <a:xfrm>
            <a:off x="2486719" y="4021619"/>
            <a:ext cx="6477768" cy="775533"/>
            <a:chOff x="2486719" y="4021619"/>
            <a:chExt cx="6477768" cy="775533"/>
          </a:xfrm>
        </p:grpSpPr>
        <p:sp>
          <p:nvSpPr>
            <p:cNvPr id="56" name="직사각형 55"/>
            <p:cNvSpPr/>
            <p:nvPr/>
          </p:nvSpPr>
          <p:spPr>
            <a:xfrm>
              <a:off x="5855966" y="4021619"/>
              <a:ext cx="3108521" cy="7755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Topic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으로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/>
              </a:r>
              <a:br>
                <a:rPr lang="en-US" altLang="ko-KR" sz="2400" b="1" dirty="0" smtClean="0">
                  <a:solidFill>
                    <a:schemeClr val="tx1"/>
                  </a:solidFill>
                </a:rPr>
              </a:br>
              <a:r>
                <a:rPr lang="ko-KR" altLang="en-US" sz="2400" b="1" dirty="0" smtClean="0">
                  <a:solidFill>
                    <a:schemeClr val="tx1"/>
                  </a:solidFill>
                </a:rPr>
                <a:t>보낼 값 지정</a:t>
              </a:r>
              <a:endParaRPr lang="en-US" altLang="ko-KR" sz="2400" b="1" dirty="0" smtClean="0">
                <a:solidFill>
                  <a:schemeClr val="tx1"/>
                </a:solidFill>
              </a:endParaRPr>
            </a:p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키보드로 받으면 됨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)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 flipH="1">
              <a:off x="2486719" y="4309650"/>
              <a:ext cx="3334482" cy="48750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그룹 60"/>
          <p:cNvGrpSpPr/>
          <p:nvPr/>
        </p:nvGrpSpPr>
        <p:grpSpPr>
          <a:xfrm>
            <a:off x="2195736" y="5373216"/>
            <a:ext cx="6404493" cy="1152659"/>
            <a:chOff x="2195736" y="4531302"/>
            <a:chExt cx="6404493" cy="1152659"/>
          </a:xfrm>
        </p:grpSpPr>
        <p:sp>
          <p:nvSpPr>
            <p:cNvPr id="58" name="직사각형 57"/>
            <p:cNvSpPr/>
            <p:nvPr/>
          </p:nvSpPr>
          <p:spPr>
            <a:xfrm>
              <a:off x="5855967" y="4908428"/>
              <a:ext cx="2744262" cy="7755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err="1" smtClean="0">
                  <a:solidFill>
                    <a:schemeClr val="tx1"/>
                  </a:solidFill>
                </a:rPr>
                <a:t>ROSTopic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 Publish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9" name="직선 화살표 연결선 58"/>
            <p:cNvCxnSpPr/>
            <p:nvPr/>
          </p:nvCxnSpPr>
          <p:spPr>
            <a:xfrm flipH="1" flipV="1">
              <a:off x="2195736" y="4531302"/>
              <a:ext cx="3528393" cy="76489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605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177775" y="1986680"/>
            <a:ext cx="5139227" cy="2923877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#include "ros/ros.h</a:t>
            </a:r>
            <a:r>
              <a:rPr kumimoji="1" lang="ko-KR" altLang="ko-KR" sz="1200" dirty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" </a:t>
            </a:r>
            <a:endParaRPr kumimoji="1" lang="en-US" altLang="ko-KR" sz="1200" dirty="0" smtClean="0">
              <a:solidFill>
                <a:srgbClr val="803999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#include </a:t>
            </a:r>
            <a:r>
              <a:rPr kumimoji="1" lang="ko-KR" altLang="ko-KR" sz="1200" dirty="0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vel_msgs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/</a:t>
            </a:r>
            <a:r>
              <a:rPr kumimoji="1" lang="en-US" altLang="ko-KR" sz="1200" dirty="0" err="1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803999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.h</a:t>
            </a:r>
            <a:r>
              <a:rPr kumimoji="1" lang="ko-KR" altLang="ko-KR" sz="1200" dirty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803999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endParaRPr kumimoji="1" lang="en-US" altLang="ko-KR" sz="1200" dirty="0" smtClean="0">
              <a:solidFill>
                <a:srgbClr val="803999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main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char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**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argv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{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init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argv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viewer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NodeHandle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Subscriber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sub_vel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=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subscribe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k_v_vel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408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1000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effectLst/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b="0" i="0" u="none" strike="noStrike" cap="none" normalizeH="0" baseline="0" dirty="0" err="1" smtClean="0">
                <a:ln>
                  <a:noFill/>
                </a:ln>
                <a:effectLst/>
                <a:latin typeface="Arial Unicode MS" pitchFamily="50" charset="-127"/>
                <a:ea typeface="courier"/>
                <a:cs typeface="굴림" pitchFamily="50" charset="-127"/>
              </a:rPr>
              <a:t>callbackfunc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); 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ros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s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pin();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A0000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return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0080C0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0</a:t>
            </a: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;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b="0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courier"/>
                <a:cs typeface="굴림" pitchFamily="50" charset="-127"/>
              </a:rPr>
              <a:t>}</a:t>
            </a:r>
            <a:endParaRPr kumimoji="1" lang="en-US" altLang="ko-KR" sz="1000" dirty="0">
              <a:latin typeface="굴림" pitchFamily="50" charset="-127"/>
              <a:ea typeface="굴림" pitchFamily="50" charset="-127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void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c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allback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func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const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vel_msgs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::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{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ROS_INFO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"I heard: 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[%</a:t>
            </a:r>
            <a:r>
              <a:rPr kumimoji="1" lang="en-US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</a:t>
            </a:r>
            <a:r>
              <a:rPr kumimoji="1" lang="en-US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%f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]"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dirty="0" err="1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-&gt;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vel_linear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msg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-&gt;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vel_angular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}</a:t>
            </a:r>
            <a:endParaRPr kumimoji="1" lang="en-US" altLang="ko-K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실제 </a:t>
            </a:r>
            <a:r>
              <a:rPr lang="en-US" altLang="ko-KR" dirty="0"/>
              <a:t>ROS Node </a:t>
            </a:r>
            <a:r>
              <a:rPr lang="ko-KR" altLang="en-US" dirty="0"/>
              <a:t>의 소스 코드</a:t>
            </a:r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2014306" y="1901246"/>
            <a:ext cx="7129694" cy="576063"/>
            <a:chOff x="2014306" y="1901246"/>
            <a:chExt cx="7129694" cy="576063"/>
          </a:xfrm>
        </p:grpSpPr>
        <p:sp>
          <p:nvSpPr>
            <p:cNvPr id="51" name="직사각형 50"/>
            <p:cNvSpPr/>
            <p:nvPr/>
          </p:nvSpPr>
          <p:spPr>
            <a:xfrm>
              <a:off x="5855966" y="1901246"/>
              <a:ext cx="3288034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쓰겠다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 flipH="1">
              <a:off x="2014306" y="2189278"/>
              <a:ext cx="3806894" cy="7980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/>
          <p:cNvGrpSpPr/>
          <p:nvPr/>
        </p:nvGrpSpPr>
        <p:grpSpPr>
          <a:xfrm>
            <a:off x="1287043" y="1268760"/>
            <a:ext cx="2510321" cy="553845"/>
            <a:chOff x="320675" y="5589240"/>
            <a:chExt cx="2967521" cy="870677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320675" y="5589240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46914" y="5589240"/>
              <a:ext cx="2941282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viewer.cpp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2411760" y="2475349"/>
            <a:ext cx="6188468" cy="576063"/>
            <a:chOff x="2411760" y="2475349"/>
            <a:chExt cx="6188468" cy="576063"/>
          </a:xfrm>
        </p:grpSpPr>
        <p:sp>
          <p:nvSpPr>
            <p:cNvPr id="53" name="직사각형 52"/>
            <p:cNvSpPr/>
            <p:nvPr/>
          </p:nvSpPr>
          <p:spPr>
            <a:xfrm>
              <a:off x="5855966" y="2475349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정의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 flipH="1">
              <a:off x="2411760" y="2763380"/>
              <a:ext cx="3409440" cy="23357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5078688" y="3051412"/>
            <a:ext cx="3885800" cy="576063"/>
            <a:chOff x="5078688" y="3051412"/>
            <a:chExt cx="3885800" cy="576063"/>
          </a:xfrm>
        </p:grpSpPr>
        <p:sp>
          <p:nvSpPr>
            <p:cNvPr id="50" name="직사각형 49"/>
            <p:cNvSpPr/>
            <p:nvPr/>
          </p:nvSpPr>
          <p:spPr>
            <a:xfrm>
              <a:off x="5855966" y="3051412"/>
              <a:ext cx="310852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err="1" smtClean="0">
                  <a:solidFill>
                    <a:schemeClr val="tx1"/>
                  </a:solidFill>
                </a:rPr>
                <a:t>ROSTopic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 Subscribe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직선 화살표 연결선 54"/>
            <p:cNvCxnSpPr/>
            <p:nvPr/>
          </p:nvCxnSpPr>
          <p:spPr>
            <a:xfrm flipH="1">
              <a:off x="5078688" y="3339443"/>
              <a:ext cx="74251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2"/>
          <p:cNvGrpSpPr/>
          <p:nvPr/>
        </p:nvGrpSpPr>
        <p:grpSpPr>
          <a:xfrm>
            <a:off x="5317003" y="4165634"/>
            <a:ext cx="3283226" cy="775533"/>
            <a:chOff x="5317003" y="4165634"/>
            <a:chExt cx="3283226" cy="775533"/>
          </a:xfrm>
        </p:grpSpPr>
        <p:sp>
          <p:nvSpPr>
            <p:cNvPr id="56" name="직사각형 55"/>
            <p:cNvSpPr/>
            <p:nvPr/>
          </p:nvSpPr>
          <p:spPr>
            <a:xfrm>
              <a:off x="5855967" y="4165634"/>
              <a:ext cx="2744262" cy="7755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 smtClean="0">
                  <a:solidFill>
                    <a:schemeClr val="tx1"/>
                  </a:solidFill>
                </a:rPr>
                <a:t>받은 값 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Print</a:t>
              </a:r>
            </a:p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그림으로 출력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)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 flipH="1">
              <a:off x="5317003" y="4481393"/>
              <a:ext cx="407125" cy="7200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/>
          <p:cNvSpPr/>
          <p:nvPr/>
        </p:nvSpPr>
        <p:spPr>
          <a:xfrm>
            <a:off x="464616" y="5805264"/>
            <a:ext cx="86200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Python </a:t>
            </a:r>
            <a:r>
              <a:rPr lang="ko-KR" altLang="en-US" dirty="0" smtClean="0"/>
              <a:t>으로 짜고 싶으신 분은 이하 링크 참조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http</a:t>
            </a:r>
            <a:r>
              <a:rPr lang="en-US" altLang="ko-KR" dirty="0"/>
              <a:t>://wiki.ros.org/ROS/Tutorials/WritingPublisherSubscriber%28python%29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8416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177775" y="2063624"/>
            <a:ext cx="6452087" cy="276998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>
                <a:solidFill>
                  <a:srgbClr val="008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#!/usr/bin/env python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import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endParaRPr kumimoji="1" lang="en-US" altLang="ko-KR" sz="1200" dirty="0" smtClean="0">
              <a:solidFill>
                <a:srgbClr val="000000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from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vel_msgs</a:t>
            </a: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import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endParaRPr kumimoji="1" lang="en-US" altLang="ko-KR" sz="1200" dirty="0" smtClean="0">
              <a:solidFill>
                <a:srgbClr val="000000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>
              <a:solidFill>
                <a:srgbClr val="000000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def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listener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(): 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r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ospy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init_node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‘</a:t>
            </a:r>
            <a:r>
              <a:rPr kumimoji="1" lang="en-US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viewer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'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anonymous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=</a:t>
            </a: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True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en-US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Subscriber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“</a:t>
            </a:r>
            <a:r>
              <a:rPr kumimoji="1" lang="en-US" altLang="ko-KR" sz="1200" dirty="0" err="1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k_v_vel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callback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func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spin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()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def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callback</a:t>
            </a:r>
            <a:r>
              <a:rPr kumimoji="1" lang="en-US" altLang="ko-KR" sz="1200" dirty="0" err="1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func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en-US" altLang="ko-KR" sz="1200" dirty="0" err="1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vel_msg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):</a:t>
            </a: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loginfo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rospy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.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get_caller_id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() + </a:t>
            </a:r>
            <a:r>
              <a:rPr kumimoji="1" lang="ko-KR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"I heard %</a:t>
            </a:r>
            <a:r>
              <a:rPr kumimoji="1" lang="en-US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f %f</a:t>
            </a:r>
            <a:r>
              <a:rPr kumimoji="1" lang="ko-KR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"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dirty="0" err="1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vel_msg.vel_linear</a:t>
            </a:r>
            <a:r>
              <a:rPr kumimoji="1" lang="en-US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, </a:t>
            </a:r>
            <a:r>
              <a:rPr kumimoji="1" lang="en-US" altLang="ko-KR" sz="1200" dirty="0" err="1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vel_msg.vel_angular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)</a:t>
            </a: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200" dirty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ko-KR" sz="1200" dirty="0" smtClean="0">
                <a:solidFill>
                  <a:srgbClr val="A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if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</a:t>
            </a:r>
            <a:r>
              <a:rPr kumimoji="1" lang="ko-KR" altLang="ko-KR" sz="1200" dirty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__name__</a:t>
            </a:r>
            <a:r>
              <a:rPr kumimoji="1" lang="ko-KR" altLang="ko-KR" sz="1200" dirty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== </a:t>
            </a:r>
            <a:r>
              <a:rPr kumimoji="1" lang="ko-KR" altLang="ko-KR" sz="1200" dirty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'__main</a:t>
            </a:r>
            <a:r>
              <a:rPr kumimoji="1" lang="ko-KR" altLang="ko-KR" sz="1200" dirty="0" smtClean="0">
                <a:solidFill>
                  <a:srgbClr val="00408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__'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:</a:t>
            </a:r>
            <a:endParaRPr kumimoji="1" lang="en-US" altLang="ko-KR" sz="1200" dirty="0" smtClean="0">
              <a:solidFill>
                <a:srgbClr val="333333"/>
              </a:solidFill>
              <a:latin typeface="Arial Unicode MS" pitchFamily="50" charset="-127"/>
              <a:ea typeface="courier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  </a:t>
            </a:r>
            <a:r>
              <a:rPr kumimoji="1" lang="ko-KR" altLang="ko-KR" sz="1200" dirty="0" smtClean="0">
                <a:solidFill>
                  <a:srgbClr val="000000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listener</a:t>
            </a:r>
            <a:r>
              <a:rPr kumimoji="1" lang="ko-KR" altLang="ko-KR" sz="1200" dirty="0" smtClean="0">
                <a:solidFill>
                  <a:srgbClr val="333333"/>
                </a:solidFill>
                <a:latin typeface="Arial Unicode MS" pitchFamily="50" charset="-127"/>
                <a:ea typeface="courier"/>
                <a:cs typeface="굴림" pitchFamily="50" charset="-127"/>
              </a:rPr>
              <a:t>()</a:t>
            </a:r>
            <a:endParaRPr kumimoji="1" lang="ko-KR" altLang="ko-KR" sz="3200" dirty="0"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실제 </a:t>
            </a:r>
            <a:r>
              <a:rPr lang="en-US" altLang="ko-KR" dirty="0"/>
              <a:t>ROS Node </a:t>
            </a:r>
            <a:r>
              <a:rPr lang="ko-KR" altLang="en-US" dirty="0"/>
              <a:t>의 소스 코드</a:t>
            </a:r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2014306" y="1901246"/>
            <a:ext cx="7129694" cy="807674"/>
            <a:chOff x="2014306" y="1901246"/>
            <a:chExt cx="7129694" cy="807674"/>
          </a:xfrm>
        </p:grpSpPr>
        <p:sp>
          <p:nvSpPr>
            <p:cNvPr id="51" name="직사각형 50"/>
            <p:cNvSpPr/>
            <p:nvPr/>
          </p:nvSpPr>
          <p:spPr>
            <a:xfrm>
              <a:off x="5855966" y="1901246"/>
              <a:ext cx="3288034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쓰겠다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 flipH="1">
              <a:off x="2014306" y="2189278"/>
              <a:ext cx="3806894" cy="51964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/>
          <p:cNvGrpSpPr/>
          <p:nvPr/>
        </p:nvGrpSpPr>
        <p:grpSpPr>
          <a:xfrm>
            <a:off x="1287043" y="1268760"/>
            <a:ext cx="2510321" cy="553845"/>
            <a:chOff x="320675" y="5589240"/>
            <a:chExt cx="2967521" cy="870677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320675" y="5589240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46914" y="5589240"/>
              <a:ext cx="2941282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viewer.py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602843" y="2691412"/>
            <a:ext cx="4997385" cy="576063"/>
            <a:chOff x="3602843" y="2475349"/>
            <a:chExt cx="4997385" cy="576063"/>
          </a:xfrm>
        </p:grpSpPr>
        <p:sp>
          <p:nvSpPr>
            <p:cNvPr id="53" name="직사각형 52"/>
            <p:cNvSpPr/>
            <p:nvPr/>
          </p:nvSpPr>
          <p:spPr>
            <a:xfrm>
              <a:off x="5855966" y="2475349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정의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 flipH="1">
              <a:off x="3602843" y="2763380"/>
              <a:ext cx="2218357" cy="23357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/>
          <p:cNvGrpSpPr/>
          <p:nvPr/>
        </p:nvGrpSpPr>
        <p:grpSpPr>
          <a:xfrm>
            <a:off x="3707904" y="3448618"/>
            <a:ext cx="5256584" cy="576063"/>
            <a:chOff x="3707904" y="3051412"/>
            <a:chExt cx="5256584" cy="576063"/>
          </a:xfrm>
        </p:grpSpPr>
        <p:sp>
          <p:nvSpPr>
            <p:cNvPr id="50" name="직사각형 49"/>
            <p:cNvSpPr/>
            <p:nvPr/>
          </p:nvSpPr>
          <p:spPr>
            <a:xfrm>
              <a:off x="5855966" y="3051412"/>
              <a:ext cx="310852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err="1" smtClean="0">
                  <a:solidFill>
                    <a:schemeClr val="tx1"/>
                  </a:solidFill>
                </a:rPr>
                <a:t>ROSTopic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 Subscribe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직선 화살표 연결선 54"/>
            <p:cNvCxnSpPr/>
            <p:nvPr/>
          </p:nvCxnSpPr>
          <p:spPr>
            <a:xfrm flipH="1" flipV="1">
              <a:off x="3707904" y="3175810"/>
              <a:ext cx="2113296" cy="16363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2"/>
          <p:cNvGrpSpPr/>
          <p:nvPr/>
        </p:nvGrpSpPr>
        <p:grpSpPr>
          <a:xfrm>
            <a:off x="5317003" y="4365104"/>
            <a:ext cx="3283226" cy="927826"/>
            <a:chOff x="5317003" y="3869326"/>
            <a:chExt cx="3283226" cy="927826"/>
          </a:xfrm>
        </p:grpSpPr>
        <p:sp>
          <p:nvSpPr>
            <p:cNvPr id="56" name="직사각형 55"/>
            <p:cNvSpPr/>
            <p:nvPr/>
          </p:nvSpPr>
          <p:spPr>
            <a:xfrm>
              <a:off x="5855967" y="4021619"/>
              <a:ext cx="2744262" cy="7755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b="1" dirty="0" smtClean="0">
                  <a:solidFill>
                    <a:schemeClr val="tx1"/>
                  </a:solidFill>
                </a:rPr>
                <a:t>받은 값 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Print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 flipH="1" flipV="1">
              <a:off x="5317003" y="3869326"/>
              <a:ext cx="407126" cy="61206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/>
          <p:cNvSpPr/>
          <p:nvPr/>
        </p:nvSpPr>
        <p:spPr>
          <a:xfrm>
            <a:off x="464616" y="5805264"/>
            <a:ext cx="86200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이 코드들은 모두 이하의 링크에 소개된 코드를 수정했을 뿐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http://wiki.ros.org/ROS/Tutorials</a:t>
            </a:r>
            <a:endParaRPr lang="ko-KR" altLang="en-US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280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언어의 장벽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4615" y="5805264"/>
            <a:ext cx="70597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/>
              <a:t>우리끼리도 </a:t>
            </a:r>
            <a:r>
              <a:rPr lang="ko-KR" altLang="en-US" sz="2400" dirty="0" err="1" smtClean="0"/>
              <a:t>통하지롱</a:t>
            </a:r>
            <a:r>
              <a:rPr lang="en-US" altLang="ko-KR" sz="2400" dirty="0" smtClean="0"/>
              <a:t>~ </a:t>
            </a:r>
            <a:r>
              <a:rPr lang="en-US" altLang="ko-KR" sz="2400" b="1" dirty="0" smtClean="0">
                <a:solidFill>
                  <a:schemeClr val="accent1"/>
                </a:solidFill>
              </a:rPr>
              <a:t>#ROS</a:t>
            </a:r>
            <a:r>
              <a:rPr lang="ko-KR" altLang="en-US" sz="2400" b="1" dirty="0" smtClean="0">
                <a:solidFill>
                  <a:schemeClr val="accent1"/>
                </a:solidFill>
              </a:rPr>
              <a:t> 의 강점 중 하나 </a:t>
            </a:r>
            <a:r>
              <a:rPr lang="en-US" altLang="ko-KR" sz="2400" b="1" dirty="0" smtClean="0">
                <a:solidFill>
                  <a:schemeClr val="accent1"/>
                </a:solidFill>
              </a:rPr>
              <a:t/>
            </a:r>
            <a:br>
              <a:rPr lang="en-US" altLang="ko-KR" sz="2400" b="1" dirty="0" smtClean="0">
                <a:solidFill>
                  <a:schemeClr val="accent1"/>
                </a:solidFill>
              </a:rPr>
            </a:br>
            <a:r>
              <a:rPr lang="en-US" altLang="ko-KR" sz="2400" b="1" dirty="0" smtClean="0">
                <a:solidFill>
                  <a:schemeClr val="accent1"/>
                </a:solidFill>
              </a:rPr>
              <a:t>                             #</a:t>
            </a:r>
            <a:r>
              <a:rPr lang="ko-KR" altLang="en-US" sz="2400" b="1" dirty="0" err="1" smtClean="0">
                <a:solidFill>
                  <a:schemeClr val="accent1"/>
                </a:solidFill>
              </a:rPr>
              <a:t>오픈소스</a:t>
            </a:r>
            <a:r>
              <a:rPr lang="ko-KR" altLang="en-US" sz="2400" b="1" dirty="0" smtClean="0">
                <a:solidFill>
                  <a:schemeClr val="accent1"/>
                </a:solidFill>
              </a:rPr>
              <a:t> 세계에 특화됨</a:t>
            </a:r>
            <a:endParaRPr lang="ko-KR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320675" y="4581128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955348" y="4581127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346913" y="4581128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7125101" y="4584418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viewer.py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3252158" y="2416684"/>
            <a:ext cx="3028236" cy="2618646"/>
            <a:chOff x="3252158" y="2426065"/>
            <a:chExt cx="3028236" cy="2618646"/>
          </a:xfrm>
        </p:grpSpPr>
        <p:sp>
          <p:nvSpPr>
            <p:cNvPr id="45" name="직사각형 44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4020695" y="2426065"/>
              <a:ext cx="185510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k_v_vel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”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48" name="그룹 47"/>
            <p:cNvGrpSpPr/>
            <p:nvPr/>
          </p:nvGrpSpPr>
          <p:grpSpPr>
            <a:xfrm>
              <a:off x="3760115" y="2891648"/>
              <a:ext cx="958534" cy="646331"/>
              <a:chOff x="2627784" y="3427764"/>
              <a:chExt cx="958534" cy="646331"/>
            </a:xfrm>
          </p:grpSpPr>
          <p:sp>
            <p:nvSpPr>
              <p:cNvPr id="54" name="왼쪽 중괄호 53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843807" y="3427764"/>
                <a:ext cx="74251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/>
                  <a:t>1.012</a:t>
                </a:r>
              </a:p>
              <a:p>
                <a:r>
                  <a:rPr lang="en-US" altLang="ko-KR" dirty="0" smtClean="0"/>
                  <a:t>2.451</a:t>
                </a:r>
                <a:endParaRPr lang="ko-KR" altLang="en-US" dirty="0"/>
              </a:p>
            </p:txBody>
          </p:sp>
        </p:grpSp>
        <p:sp>
          <p:nvSpPr>
            <p:cNvPr id="49" name="자유형 48"/>
            <p:cNvSpPr/>
            <p:nvPr/>
          </p:nvSpPr>
          <p:spPr>
            <a:xfrm>
              <a:off x="3252158" y="3717033"/>
              <a:ext cx="983412" cy="1327678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610084" y="2416684"/>
            <a:ext cx="2710479" cy="1184793"/>
            <a:chOff x="3860027" y="2780928"/>
            <a:chExt cx="2710479" cy="1184793"/>
          </a:xfrm>
        </p:grpSpPr>
        <p:sp>
          <p:nvSpPr>
            <p:cNvPr id="60" name="직사각형 5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float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float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61" name="왼쪽 중괄호 60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4634112" y="2780928"/>
              <a:ext cx="111612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V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el.msg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4" name="자유형 63"/>
          <p:cNvSpPr/>
          <p:nvPr/>
        </p:nvSpPr>
        <p:spPr>
          <a:xfrm>
            <a:off x="5736566" y="3708604"/>
            <a:ext cx="1086928" cy="1376580"/>
          </a:xfrm>
          <a:custGeom>
            <a:avLst/>
            <a:gdLst>
              <a:gd name="connsiteX0" fmla="*/ 0 w 1086928"/>
              <a:gd name="connsiteY0" fmla="*/ 0 h 2410258"/>
              <a:gd name="connsiteX1" fmla="*/ 319177 w 1086928"/>
              <a:gd name="connsiteY1" fmla="*/ 2027207 h 2410258"/>
              <a:gd name="connsiteX2" fmla="*/ 1086928 w 1086928"/>
              <a:gd name="connsiteY2" fmla="*/ 2406770 h 24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6928" h="2410258">
                <a:moveTo>
                  <a:pt x="0" y="0"/>
                </a:moveTo>
                <a:cubicBezTo>
                  <a:pt x="69011" y="813039"/>
                  <a:pt x="138022" y="1626079"/>
                  <a:pt x="319177" y="2027207"/>
                </a:cubicBezTo>
                <a:cubicBezTo>
                  <a:pt x="500332" y="2428335"/>
                  <a:pt x="793630" y="2417552"/>
                  <a:pt x="1086928" y="240677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6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언어의 장벽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64616" y="6036096"/>
            <a:ext cx="46140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/>
              <a:t>사실상</a:t>
            </a:r>
            <a:r>
              <a:rPr lang="en-US" altLang="ko-KR" sz="2400" dirty="0" smtClean="0"/>
              <a:t> </a:t>
            </a:r>
            <a:r>
              <a:rPr lang="ko-KR" altLang="en-US" sz="2400" dirty="0" err="1" smtClean="0"/>
              <a:t>다언어</a:t>
            </a:r>
            <a:r>
              <a:rPr lang="ko-KR" altLang="en-US" sz="2400" dirty="0" smtClean="0"/>
              <a:t> 마스터 </a:t>
            </a:r>
            <a:r>
              <a:rPr lang="en-US" altLang="ko-KR" sz="2400" dirty="0" smtClean="0"/>
              <a:t>(</a:t>
            </a:r>
            <a:r>
              <a:rPr lang="ko-KR" altLang="en-US" sz="2400" b="1" dirty="0" smtClean="0"/>
              <a:t>자칭</a:t>
            </a:r>
            <a:r>
              <a:rPr lang="en-US" altLang="ko-KR" sz="2400" dirty="0" smtClean="0"/>
              <a:t>)</a:t>
            </a:r>
            <a:endParaRPr lang="ko-KR" altLang="en-US" sz="2400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pic>
        <p:nvPicPr>
          <p:cNvPr id="5122" name="Picture 2" descr="java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5125" y="1447545"/>
            <a:ext cx="1259311" cy="234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0675" y="2206487"/>
            <a:ext cx="1438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/>
              <a:t>C++</a:t>
            </a:r>
            <a:endParaRPr lang="ko-KR" altLang="en-US" sz="4800" dirty="0"/>
          </a:p>
        </p:txBody>
      </p:sp>
      <p:sp>
        <p:nvSpPr>
          <p:cNvPr id="39" name="TextBox 38"/>
          <p:cNvSpPr txBox="1"/>
          <p:nvPr/>
        </p:nvSpPr>
        <p:spPr>
          <a:xfrm>
            <a:off x="320675" y="1375490"/>
            <a:ext cx="5757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/>
              <a:t>C</a:t>
            </a:r>
            <a:endParaRPr lang="ko-KR" altLang="en-US" sz="4800" dirty="0"/>
          </a:p>
        </p:txBody>
      </p:sp>
      <p:sp>
        <p:nvSpPr>
          <p:cNvPr id="46" name="TextBox 45"/>
          <p:cNvSpPr txBox="1"/>
          <p:nvPr/>
        </p:nvSpPr>
        <p:spPr>
          <a:xfrm>
            <a:off x="320675" y="3037484"/>
            <a:ext cx="9492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/>
              <a:t>C#</a:t>
            </a:r>
            <a:endParaRPr lang="ko-KR" altLang="en-US" sz="4800" dirty="0"/>
          </a:p>
        </p:txBody>
      </p:sp>
      <p:pic>
        <p:nvPicPr>
          <p:cNvPr id="5126" name="Picture 6" descr="labview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583239"/>
            <a:ext cx="2077492" cy="207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관련 이미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1589404"/>
            <a:ext cx="2065162" cy="2065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R language에 대한 이미지 검색결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992" y="4200465"/>
            <a:ext cx="1758960" cy="1363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ruby language에 대한 이미지 검색결과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3198" y="3836956"/>
            <a:ext cx="3024161" cy="2158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utoShape 14" descr="octave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AutoShape 16" descr="octave에 대한 이미지 검색결과"/>
          <p:cNvSpPr>
            <a:spLocks noChangeAspect="1" noChangeArrowheads="1"/>
          </p:cNvSpPr>
          <p:nvPr/>
        </p:nvSpPr>
        <p:spPr bwMode="auto">
          <a:xfrm>
            <a:off x="7778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AutoShape 18" descr="octave에 대한 이미지 검색결과"/>
          <p:cNvSpPr>
            <a:spLocks noChangeAspect="1" noChangeArrowheads="1"/>
          </p:cNvSpPr>
          <p:nvPr/>
        </p:nvSpPr>
        <p:spPr bwMode="auto">
          <a:xfrm>
            <a:off x="9302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7327359" y="4786007"/>
            <a:ext cx="26030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 err="1" smtClean="0"/>
              <a:t>등등등</a:t>
            </a:r>
            <a:r>
              <a:rPr lang="en-US" altLang="ko-KR" sz="2800" dirty="0" smtClean="0"/>
              <a:t>…</a:t>
            </a:r>
            <a:endParaRPr lang="ko-KR" altLang="en-US" sz="2800" dirty="0"/>
          </a:p>
        </p:txBody>
      </p:sp>
      <p:pic>
        <p:nvPicPr>
          <p:cNvPr id="5140" name="Picture 20" descr="python에 대한 이미지 검색결과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94" y="4009569"/>
            <a:ext cx="1812925" cy="181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320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TB3 </a:t>
            </a:r>
            <a:r>
              <a:rPr lang="ko-KR" altLang="en-US" dirty="0" smtClean="0"/>
              <a:t>자율주행 </a:t>
            </a:r>
            <a:r>
              <a:rPr lang="en-US" altLang="ko-KR" dirty="0" smtClean="0"/>
              <a:t>1</a:t>
            </a:r>
            <a:r>
              <a:rPr lang="ko-KR" altLang="en-US" dirty="0" smtClean="0"/>
              <a:t>기 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2017/03/29 –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첫 모임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내용 전달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인사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배정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)</a:t>
            </a:r>
          </a:p>
          <a:p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2017/04/05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TURTLEBOT3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조립 및 간단 구동</a:t>
            </a:r>
            <a:endParaRPr lang="en-US" altLang="ko-KR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ko-KR" sz="2400" dirty="0"/>
              <a:t>2017/04/12 </a:t>
            </a:r>
            <a:r>
              <a:rPr lang="en-US" altLang="ko-KR" sz="2400" dirty="0" smtClean="0"/>
              <a:t>– </a:t>
            </a:r>
            <a:r>
              <a:rPr lang="en-US" altLang="ko-KR" sz="2400" dirty="0"/>
              <a:t>TURTLEBOT3 </a:t>
            </a:r>
            <a:r>
              <a:rPr lang="en-US" altLang="ko-KR" sz="2400" dirty="0" smtClean="0"/>
              <a:t>SLAM &amp; Navigation </a:t>
            </a:r>
            <a:r>
              <a:rPr lang="ko-KR" altLang="en-US" sz="2400" dirty="0" smtClean="0"/>
              <a:t>예제 체험</a:t>
            </a:r>
            <a:endParaRPr lang="en-US" altLang="ko-KR" sz="2400" dirty="0" smtClean="0"/>
          </a:p>
          <a:p>
            <a:r>
              <a:rPr lang="en-US" altLang="ko-KR" sz="2400" dirty="0"/>
              <a:t>2017/04/19 </a:t>
            </a:r>
            <a:r>
              <a:rPr lang="en-US" altLang="ko-KR" sz="2400" dirty="0" smtClean="0"/>
              <a:t>– </a:t>
            </a:r>
            <a:r>
              <a:rPr lang="en-US" altLang="ko-KR" sz="2400" dirty="0"/>
              <a:t>TURTLEBOT3 </a:t>
            </a:r>
            <a:r>
              <a:rPr lang="en-US" altLang="ko-KR" sz="2400" dirty="0" smtClean="0"/>
              <a:t>Lane Following @ DT </a:t>
            </a:r>
            <a:r>
              <a:rPr lang="ko-KR" altLang="en-US" sz="2400" dirty="0" smtClean="0"/>
              <a:t>예제 체험</a:t>
            </a:r>
            <a:endParaRPr lang="en-US" altLang="ko-KR" sz="2400" dirty="0" smtClean="0"/>
          </a:p>
          <a:p>
            <a:r>
              <a:rPr lang="en-US" altLang="ko-KR" sz="2400" dirty="0"/>
              <a:t>2017/04/26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각 예제 추가 체험 예비일 </a:t>
            </a:r>
            <a:endParaRPr lang="en-US" altLang="ko-KR" sz="2400" dirty="0" smtClean="0"/>
          </a:p>
          <a:p>
            <a:r>
              <a:rPr lang="en-US" altLang="ko-KR" sz="2400" dirty="0"/>
              <a:t>2017/05/03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아이디어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연구 스케줄 발표회</a:t>
            </a:r>
            <a:endParaRPr lang="en-US" altLang="ko-KR" sz="2400" dirty="0" smtClean="0"/>
          </a:p>
          <a:p>
            <a:r>
              <a:rPr lang="en-US" altLang="ko-KR" sz="2400" dirty="0"/>
              <a:t>2017/05/10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맵</a:t>
            </a:r>
            <a:r>
              <a:rPr lang="ko-KR" altLang="en-US" sz="2400" dirty="0" smtClean="0"/>
              <a:t> 제작</a:t>
            </a:r>
            <a:endParaRPr lang="en-US" altLang="ko-KR" sz="2400" dirty="0" smtClean="0"/>
          </a:p>
          <a:p>
            <a:r>
              <a:rPr lang="en-US" altLang="ko-KR" sz="2400" dirty="0"/>
              <a:t>2017/05/17 </a:t>
            </a:r>
            <a:r>
              <a:rPr lang="en-US" altLang="ko-KR" sz="2400" dirty="0" smtClean="0"/>
              <a:t>~ 06/07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2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 </a:t>
            </a:r>
            <a:r>
              <a:rPr lang="en-US" altLang="ko-KR" sz="2400" b="1" dirty="0" smtClean="0"/>
              <a:t>*</a:t>
            </a:r>
            <a:r>
              <a:rPr lang="ko-KR" altLang="en-US" sz="2400" b="1" dirty="0"/>
              <a:t> 조별 </a:t>
            </a:r>
            <a:r>
              <a:rPr lang="ko-KR" altLang="en-US" sz="2400" b="1" dirty="0" smtClean="0"/>
              <a:t>연구</a:t>
            </a:r>
            <a:endParaRPr lang="en-US" altLang="ko-KR" sz="2400" b="1" dirty="0"/>
          </a:p>
          <a:p>
            <a:r>
              <a:rPr lang="en-US" altLang="ko-KR" sz="2400" dirty="0"/>
              <a:t>2017/06/14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연구 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2017/06/21 </a:t>
            </a:r>
            <a:r>
              <a:rPr lang="en-US" altLang="ko-KR" sz="2400" dirty="0" smtClean="0"/>
              <a:t>– 5</a:t>
            </a:r>
            <a:r>
              <a:rPr lang="ko-KR" altLang="en-US" sz="2400" dirty="0" err="1" smtClean="0"/>
              <a:t>명팀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론칭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/>
              <a:t>조립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역할 조율 및 인계 회의</a:t>
            </a:r>
            <a:endParaRPr lang="en-US" altLang="ko-KR" sz="2400" dirty="0" smtClean="0"/>
          </a:p>
          <a:p>
            <a:r>
              <a:rPr lang="en-US" altLang="ko-KR" sz="2400" dirty="0"/>
              <a:t>2017/06/28 </a:t>
            </a:r>
            <a:r>
              <a:rPr lang="en-US" altLang="ko-KR" sz="2400" dirty="0" smtClean="0"/>
              <a:t>~ 07/30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4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</a:t>
            </a:r>
            <a:r>
              <a:rPr lang="ko-KR" altLang="en-US" sz="2400" b="1" dirty="0" err="1" smtClean="0"/>
              <a:t>팀별</a:t>
            </a:r>
            <a:r>
              <a:rPr lang="ko-KR" altLang="en-US" sz="2400" b="1" dirty="0"/>
              <a:t> </a:t>
            </a:r>
            <a:r>
              <a:rPr lang="ko-KR" altLang="en-US" sz="2400" b="1" dirty="0" smtClean="0"/>
              <a:t>연구</a:t>
            </a:r>
            <a:endParaRPr lang="en-US" altLang="ko-KR" sz="2400" b="1" dirty="0" smtClean="0"/>
          </a:p>
          <a:p>
            <a:r>
              <a:rPr lang="en-US" altLang="ko-KR" sz="2400" dirty="0"/>
              <a:t>2017/08/02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팀대항</a:t>
            </a:r>
            <a:r>
              <a:rPr lang="ko-KR" altLang="en-US" sz="2400" dirty="0" smtClean="0"/>
              <a:t> 대회</a:t>
            </a:r>
            <a:endParaRPr lang="en-US" altLang="ko-KR" sz="2400" dirty="0" smtClean="0"/>
          </a:p>
          <a:p>
            <a:r>
              <a:rPr lang="en-US" altLang="ko-KR" sz="2400" dirty="0"/>
              <a:t>2017/08/09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2017/08/16 </a:t>
            </a:r>
            <a:r>
              <a:rPr lang="en-US" altLang="ko-KR" sz="2400" dirty="0" smtClean="0"/>
              <a:t>~ 09/06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3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</a:t>
            </a:r>
            <a:r>
              <a:rPr lang="en-US" altLang="ko-KR" sz="2400" dirty="0" smtClean="0"/>
              <a:t> – </a:t>
            </a:r>
            <a:r>
              <a:rPr lang="ko-KR" altLang="en-US" sz="2400" b="1" dirty="0" smtClean="0"/>
              <a:t>자율 연구</a:t>
            </a:r>
            <a:endParaRPr lang="en-US" altLang="ko-KR" sz="24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012160" y="6453336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* </a:t>
            </a:r>
            <a:r>
              <a:rPr lang="ko-KR" altLang="en-US" b="1" dirty="0" smtClean="0"/>
              <a:t>진행자 </a:t>
            </a:r>
            <a:r>
              <a:rPr lang="en-US" altLang="ko-KR" b="1" dirty="0" smtClean="0"/>
              <a:t>5/31, 6/07 </a:t>
            </a:r>
            <a:r>
              <a:rPr lang="ko-KR" altLang="en-US" b="1" dirty="0" smtClean="0"/>
              <a:t>불참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8116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여기까지의 요약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u="sng" dirty="0" smtClean="0"/>
              <a:t>ROSCORE</a:t>
            </a:r>
            <a:r>
              <a:rPr lang="en-US" altLang="ko-KR" dirty="0" smtClean="0"/>
              <a:t> </a:t>
            </a:r>
            <a:r>
              <a:rPr lang="ko-KR" altLang="en-US" dirty="0" smtClean="0"/>
              <a:t>를 가동 해야 </a:t>
            </a:r>
            <a:r>
              <a:rPr lang="en-US" altLang="ko-KR" dirty="0" smtClean="0"/>
              <a:t>ROS </a:t>
            </a:r>
            <a:r>
              <a:rPr lang="ko-KR" altLang="en-US" dirty="0" smtClean="0"/>
              <a:t>관련 프로그램을 실</a:t>
            </a:r>
            <a:r>
              <a:rPr lang="ko-KR" altLang="en-US" dirty="0"/>
              <a:t>행</a:t>
            </a:r>
            <a:r>
              <a:rPr lang="ko-KR" altLang="en-US" dirty="0" smtClean="0"/>
              <a:t>할 수 있게 된다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u="sng" dirty="0" smtClean="0"/>
              <a:t>ROS </a:t>
            </a:r>
            <a:r>
              <a:rPr lang="en-US" altLang="ko-KR" u="sng" dirty="0" err="1" smtClean="0"/>
              <a:t>Msg</a:t>
            </a:r>
            <a:r>
              <a:rPr lang="en-US" altLang="ko-KR" dirty="0" smtClean="0"/>
              <a:t> </a:t>
            </a:r>
            <a:r>
              <a:rPr lang="ko-KR" altLang="en-US" dirty="0" smtClean="0"/>
              <a:t>형태를 딴 </a:t>
            </a:r>
            <a:r>
              <a:rPr lang="en-US" altLang="ko-KR" u="sng" dirty="0" smtClean="0"/>
              <a:t>ROS Topic</a:t>
            </a:r>
            <a:r>
              <a:rPr lang="en-US" altLang="ko-KR" dirty="0" smtClean="0"/>
              <a:t> </a:t>
            </a:r>
            <a:r>
              <a:rPr lang="ko-KR" altLang="en-US" dirty="0" smtClean="0"/>
              <a:t>으로 데이터를 전달하기 때문에</a:t>
            </a:r>
            <a:r>
              <a:rPr lang="en-US" altLang="ko-KR" dirty="0" smtClean="0"/>
              <a:t>, ROS </a:t>
            </a:r>
            <a:r>
              <a:rPr lang="ko-KR" altLang="en-US" dirty="0" smtClean="0"/>
              <a:t>에서는 </a:t>
            </a:r>
            <a:r>
              <a:rPr lang="ko-KR" altLang="en-US" u="sng" dirty="0" smtClean="0"/>
              <a:t>언어의 장벽이 </a:t>
            </a:r>
            <a:r>
              <a:rPr lang="en-US" altLang="ko-KR" u="sng" dirty="0" smtClean="0"/>
              <a:t>(</a:t>
            </a:r>
            <a:r>
              <a:rPr lang="ko-KR" altLang="en-US" u="sng" dirty="0" smtClean="0"/>
              <a:t>거의</a:t>
            </a:r>
            <a:r>
              <a:rPr lang="en-US" altLang="ko-KR" u="sng" dirty="0" smtClean="0"/>
              <a:t>?)</a:t>
            </a:r>
            <a:r>
              <a:rPr lang="ko-KR" altLang="en-US" u="sng" dirty="0" smtClean="0"/>
              <a:t>없다</a:t>
            </a:r>
            <a:endParaRPr lang="en-US" altLang="ko-KR" u="sng" dirty="0" smtClean="0"/>
          </a:p>
        </p:txBody>
      </p:sp>
    </p:spTree>
    <p:extLst>
      <p:ext uri="{BB962C8B-B14F-4D97-AF65-F5344CB8AC3E}">
        <p14:creationId xmlns:p14="http://schemas.microsoft.com/office/powerpoint/2010/main" val="388111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en-US" altLang="ko-KR" dirty="0" smtClean="0"/>
              <a:t>Topic </a:t>
            </a:r>
            <a:r>
              <a:rPr lang="ko-KR" altLang="en-US" dirty="0" smtClean="0"/>
              <a:t>의 한계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252158" y="3645163"/>
            <a:ext cx="3028236" cy="2339774"/>
            <a:chOff x="3252158" y="2426065"/>
            <a:chExt cx="3028236" cy="2339774"/>
          </a:xfrm>
        </p:grpSpPr>
        <p:sp>
          <p:nvSpPr>
            <p:cNvPr id="42" name="직사각형 41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020695" y="2426065"/>
              <a:ext cx="185510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k_v_vel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”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3760115" y="2891648"/>
              <a:ext cx="958534" cy="646331"/>
              <a:chOff x="2627784" y="3427764"/>
              <a:chExt cx="958534" cy="646331"/>
            </a:xfrm>
          </p:grpSpPr>
          <p:sp>
            <p:nvSpPr>
              <p:cNvPr id="37" name="왼쪽 중괄호 3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2843807" y="3427764"/>
                <a:ext cx="74251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/>
                  <a:t>1.012</a:t>
                </a:r>
              </a:p>
              <a:p>
                <a:r>
                  <a:rPr lang="en-US" altLang="ko-KR" dirty="0" smtClean="0"/>
                  <a:t>2.451</a:t>
                </a:r>
                <a:endParaRPr lang="ko-KR" altLang="en-US" dirty="0"/>
              </a:p>
            </p:txBody>
          </p:sp>
        </p:grpSp>
        <p:sp>
          <p:nvSpPr>
            <p:cNvPr id="11" name="자유형 10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10084" y="3645163"/>
            <a:ext cx="2710479" cy="1184793"/>
            <a:chOff x="3860027" y="2780928"/>
            <a:chExt cx="2710479" cy="1184793"/>
          </a:xfrm>
        </p:grpSpPr>
        <p:sp>
          <p:nvSpPr>
            <p:cNvPr id="30" name="직사각형 2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float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float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32" name="왼쪽 중괄호 31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634112" y="2780928"/>
              <a:ext cx="111612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V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el.msg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11"/>
          <p:cNvSpPr/>
          <p:nvPr/>
        </p:nvSpPr>
        <p:spPr>
          <a:xfrm>
            <a:off x="5736566" y="4829955"/>
            <a:ext cx="1086928" cy="984689"/>
          </a:xfrm>
          <a:custGeom>
            <a:avLst/>
            <a:gdLst>
              <a:gd name="connsiteX0" fmla="*/ 0 w 1086928"/>
              <a:gd name="connsiteY0" fmla="*/ 0 h 2410258"/>
              <a:gd name="connsiteX1" fmla="*/ 319177 w 1086928"/>
              <a:gd name="connsiteY1" fmla="*/ 2027207 h 2410258"/>
              <a:gd name="connsiteX2" fmla="*/ 1086928 w 1086928"/>
              <a:gd name="connsiteY2" fmla="*/ 2406770 h 24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6928" h="2410258">
                <a:moveTo>
                  <a:pt x="0" y="0"/>
                </a:moveTo>
                <a:cubicBezTo>
                  <a:pt x="69011" y="813039"/>
                  <a:pt x="138022" y="1626079"/>
                  <a:pt x="319177" y="2027207"/>
                </a:cubicBezTo>
                <a:cubicBezTo>
                  <a:pt x="500332" y="2428335"/>
                  <a:pt x="793630" y="2417552"/>
                  <a:pt x="1086928" y="240677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 설명선 8"/>
          <p:cNvSpPr/>
          <p:nvPr/>
        </p:nvSpPr>
        <p:spPr>
          <a:xfrm>
            <a:off x="6280030" y="2106370"/>
            <a:ext cx="2555776" cy="1106605"/>
          </a:xfrm>
          <a:prstGeom prst="wedgeRectCallout">
            <a:avLst>
              <a:gd name="adj1" fmla="val -61275"/>
              <a:gd name="adj2" fmla="val 10756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오잉</a:t>
            </a:r>
            <a:r>
              <a:rPr lang="en-US" altLang="ko-KR" dirty="0" smtClean="0">
                <a:solidFill>
                  <a:schemeClr val="tx1"/>
                </a:solidFill>
              </a:rPr>
              <a:t>?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b="1" dirty="0" smtClean="0">
                <a:solidFill>
                  <a:schemeClr val="tx1"/>
                </a:solidFill>
              </a:rPr>
              <a:t>일방통행</a:t>
            </a:r>
            <a:r>
              <a:rPr lang="ko-KR" altLang="en-US" dirty="0" smtClean="0">
                <a:solidFill>
                  <a:schemeClr val="tx1"/>
                </a:solidFill>
              </a:rPr>
              <a:t>이자나</a:t>
            </a:r>
            <a:r>
              <a:rPr lang="en-US" altLang="ko-KR" dirty="0" smtClean="0">
                <a:solidFill>
                  <a:schemeClr val="tx1"/>
                </a:solidFill>
              </a:rPr>
              <a:t>?!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820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1783487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en-US" altLang="ko-KR" dirty="0" smtClean="0"/>
              <a:t>Service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2555776" y="6021288"/>
            <a:ext cx="4104456" cy="0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1776815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0" y="5057810"/>
            <a:ext cx="2717875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</a:t>
            </a:r>
            <a:r>
              <a:rPr lang="en-US" altLang="ko-KR" sz="2000" b="1" dirty="0" err="1" smtClean="0">
                <a:solidFill>
                  <a:schemeClr val="tx1"/>
                </a:solidFill>
              </a:rPr>
              <a:t>key_to_vel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735794" y="5057810"/>
            <a:ext cx="2218774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“viewer”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3214499" y="3144178"/>
            <a:ext cx="2952327" cy="1715254"/>
            <a:chOff x="3707905" y="2780928"/>
            <a:chExt cx="2952327" cy="1715254"/>
          </a:xfrm>
        </p:grpSpPr>
        <p:sp>
          <p:nvSpPr>
            <p:cNvPr id="27" name="직사각형 26"/>
            <p:cNvSpPr/>
            <p:nvPr/>
          </p:nvSpPr>
          <p:spPr>
            <a:xfrm>
              <a:off x="4258044" y="3325528"/>
              <a:ext cx="2402188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float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b="1" dirty="0" smtClean="0">
                  <a:solidFill>
                    <a:schemeClr val="tx1"/>
                  </a:solidFill>
                </a:rPr>
                <a:t>float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왼쪽 중괄호 9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258044" y="2780928"/>
              <a:ext cx="1340070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tx1"/>
                  </a:solidFill>
                </a:rPr>
                <a:t>VelSrv.srv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3707905" y="3165452"/>
              <a:ext cx="2880319" cy="13307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3764638" y="4391809"/>
            <a:ext cx="2402188" cy="446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bool </a:t>
            </a:r>
            <a:r>
              <a:rPr lang="en-US" altLang="ko-KR" b="1" dirty="0" err="1" smtClean="0">
                <a:solidFill>
                  <a:schemeClr val="tx1"/>
                </a:solidFill>
              </a:rPr>
              <a:t>is_result_ok</a:t>
            </a:r>
            <a:endParaRPr lang="en-US" altLang="ko-KR" b="1" dirty="0" smtClean="0">
              <a:solidFill>
                <a:schemeClr val="tx1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452270" y="4355376"/>
            <a:ext cx="2454062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 설명선 25"/>
          <p:cNvSpPr/>
          <p:nvPr/>
        </p:nvSpPr>
        <p:spPr>
          <a:xfrm>
            <a:off x="6280030" y="1512159"/>
            <a:ext cx="2555776" cy="1106605"/>
          </a:xfrm>
          <a:prstGeom prst="wedgeRectCallout">
            <a:avLst>
              <a:gd name="adj1" fmla="val -61275"/>
              <a:gd name="adj2" fmla="val 10756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단</a:t>
            </a:r>
            <a:r>
              <a:rPr lang="en-US" altLang="ko-KR" dirty="0" smtClean="0">
                <a:solidFill>
                  <a:schemeClr val="tx1"/>
                </a:solidFill>
              </a:rPr>
              <a:t>, 1</a:t>
            </a:r>
            <a:r>
              <a:rPr lang="ko-KR" altLang="en-US" dirty="0" smtClean="0">
                <a:solidFill>
                  <a:schemeClr val="tx1"/>
                </a:solidFill>
              </a:rPr>
              <a:t>회 송수신 후 소멸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853082" y="5489856"/>
            <a:ext cx="1652438" cy="212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“/</a:t>
            </a:r>
            <a:r>
              <a:rPr lang="en-US" altLang="ko-KR" b="1" dirty="0" err="1" smtClean="0">
                <a:solidFill>
                  <a:schemeClr val="tx1"/>
                </a:solidFill>
              </a:rPr>
              <a:t>k_v_vel_srv</a:t>
            </a:r>
            <a:r>
              <a:rPr lang="en-US" altLang="ko-KR" b="1" dirty="0" smtClean="0">
                <a:solidFill>
                  <a:schemeClr val="tx1"/>
                </a:solidFill>
              </a:rPr>
              <a:t>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49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Topic 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Service </a:t>
            </a:r>
            <a:r>
              <a:rPr lang="ko-KR" altLang="en-US" dirty="0" smtClean="0"/>
              <a:t>의 사용처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u="sng" dirty="0" smtClean="0"/>
              <a:t>ROS Topic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상시적으로 값을 계속 날려주거나 받아야 할 때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2000" dirty="0" smtClean="0"/>
              <a:t>(ex : </a:t>
            </a:r>
            <a:r>
              <a:rPr lang="ko-KR" altLang="en-US" sz="2000" dirty="0" smtClean="0"/>
              <a:t>센서 데이터를 무한시간 받을 때 </a:t>
            </a:r>
            <a:r>
              <a:rPr lang="en-US" altLang="ko-KR" sz="2000" dirty="0" smtClean="0"/>
              <a:t>/ </a:t>
            </a:r>
            <a:r>
              <a:rPr lang="ko-KR" altLang="en-US" sz="2000" dirty="0" err="1" smtClean="0"/>
              <a:t>모터값을</a:t>
            </a:r>
            <a:r>
              <a:rPr lang="ko-KR" altLang="en-US" sz="2000" dirty="0" smtClean="0"/>
              <a:t> 무한시간 뿌릴 때</a:t>
            </a:r>
            <a:r>
              <a:rPr lang="en-US" altLang="ko-KR" sz="2000" dirty="0" smtClean="0"/>
              <a:t>) </a:t>
            </a:r>
          </a:p>
          <a:p>
            <a:endParaRPr lang="en-US" altLang="ko-KR" dirty="0"/>
          </a:p>
          <a:p>
            <a:r>
              <a:rPr lang="en-US" altLang="ko-KR" u="sng" dirty="0" smtClean="0"/>
              <a:t>ROS Service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뭔가 즉시적인 </a:t>
            </a:r>
            <a:r>
              <a:rPr lang="en-US" altLang="ko-KR" dirty="0" smtClean="0"/>
              <a:t>Feedback </a:t>
            </a:r>
            <a:r>
              <a:rPr lang="ko-KR" altLang="en-US" dirty="0" smtClean="0"/>
              <a:t>을 기대할 때 </a:t>
            </a:r>
            <a:r>
              <a:rPr lang="en-US" altLang="ko-KR" dirty="0" smtClean="0"/>
              <a:t>/ </a:t>
            </a:r>
            <a:r>
              <a:rPr lang="ko-KR" altLang="en-US" dirty="0" smtClean="0"/>
              <a:t>단 </a:t>
            </a:r>
            <a:r>
              <a:rPr lang="en-US" altLang="ko-KR" dirty="0" smtClean="0"/>
              <a:t>1</a:t>
            </a:r>
            <a:r>
              <a:rPr lang="ko-KR" altLang="en-US" dirty="0" smtClean="0"/>
              <a:t>번만 뭔가를 하고 싶을 때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2000" dirty="0" smtClean="0"/>
              <a:t>(ex : </a:t>
            </a:r>
            <a:r>
              <a:rPr lang="ko-KR" altLang="en-US" sz="2000" dirty="0" smtClean="0"/>
              <a:t>센서 가동 상태 </a:t>
            </a:r>
            <a:r>
              <a:rPr lang="en-US" altLang="ko-KR" sz="2000" dirty="0" smtClean="0"/>
              <a:t>/ </a:t>
            </a:r>
            <a:r>
              <a:rPr lang="ko-KR" altLang="en-US" sz="2000" dirty="0" smtClean="0"/>
              <a:t>출발 또는 정지 </a:t>
            </a:r>
            <a:r>
              <a:rPr lang="en-US" altLang="ko-KR" sz="2000" dirty="0" smtClean="0"/>
              <a:t>Trigger)</a:t>
            </a:r>
            <a:endParaRPr lang="en-US" altLang="ko-KR" sz="2000" u="sng" dirty="0" smtClean="0"/>
          </a:p>
        </p:txBody>
      </p:sp>
    </p:spTree>
    <p:extLst>
      <p:ext uri="{BB962C8B-B14F-4D97-AF65-F5344CB8AC3E}">
        <p14:creationId xmlns:p14="http://schemas.microsoft.com/office/powerpoint/2010/main" val="348379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94965" y="2072887"/>
            <a:ext cx="1928763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receive</a:t>
            </a:r>
            <a:br>
              <a:rPr lang="en-US" altLang="ko-KR" b="1" dirty="0" smtClean="0">
                <a:solidFill>
                  <a:schemeClr val="accent2"/>
                </a:solidFill>
              </a:rPr>
            </a:br>
            <a:r>
              <a:rPr lang="en-US" altLang="ko-KR" b="1" dirty="0" smtClean="0">
                <a:solidFill>
                  <a:schemeClr val="accent2"/>
                </a:solidFill>
              </a:rPr>
              <a:t>_</a:t>
            </a:r>
            <a:r>
              <a:rPr lang="en-US" altLang="ko-KR" b="1" dirty="0" err="1" smtClean="0">
                <a:solidFill>
                  <a:schemeClr val="accent2"/>
                </a:solidFill>
              </a:rPr>
              <a:t>camera_img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라인트레이서 </a:t>
            </a:r>
            <a:r>
              <a:rPr lang="en-US" altLang="ko-KR" dirty="0" smtClean="0"/>
              <a:t>Node </a:t>
            </a:r>
            <a:r>
              <a:rPr lang="ko-KR" altLang="en-US" dirty="0" smtClean="0"/>
              <a:t>구조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59" name="그룹 58"/>
          <p:cNvGrpSpPr/>
          <p:nvPr/>
        </p:nvGrpSpPr>
        <p:grpSpPr>
          <a:xfrm>
            <a:off x="2213317" y="2072886"/>
            <a:ext cx="2298844" cy="870677"/>
            <a:chOff x="2213317" y="2072886"/>
            <a:chExt cx="2298844" cy="870677"/>
          </a:xfrm>
        </p:grpSpPr>
        <p:cxnSp>
          <p:nvCxnSpPr>
            <p:cNvPr id="26" name="직선 화살표 연결선 25"/>
            <p:cNvCxnSpPr/>
            <p:nvPr/>
          </p:nvCxnSpPr>
          <p:spPr>
            <a:xfrm>
              <a:off x="2213317" y="2546325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모서리가 둥근 직사각형 26"/>
            <p:cNvSpPr/>
            <p:nvPr/>
          </p:nvSpPr>
          <p:spPr>
            <a:xfrm>
              <a:off x="2781116" y="2072886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compresser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2555776" y="3016062"/>
            <a:ext cx="1956385" cy="1495228"/>
            <a:chOff x="2555776" y="3016062"/>
            <a:chExt cx="1956385" cy="1495228"/>
          </a:xfrm>
        </p:grpSpPr>
        <p:cxnSp>
          <p:nvCxnSpPr>
            <p:cNvPr id="31" name="직선 화살표 연결선 30"/>
            <p:cNvCxnSpPr/>
            <p:nvPr/>
          </p:nvCxnSpPr>
          <p:spPr>
            <a:xfrm>
              <a:off x="3662992" y="3016062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모서리가 둥근 직사각형 33"/>
            <p:cNvSpPr/>
            <p:nvPr/>
          </p:nvSpPr>
          <p:spPr>
            <a:xfrm>
              <a:off x="2555776" y="3640613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decompresser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168275" y="3645311"/>
            <a:ext cx="2297694" cy="2421316"/>
            <a:chOff x="168275" y="3645311"/>
            <a:chExt cx="2297694" cy="2421316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168275" y="3645311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>
                  <a:solidFill>
                    <a:schemeClr val="accent2"/>
                  </a:solidFill>
                </a:rPr>
                <a:t>opencv</a:t>
              </a:r>
              <a:r>
                <a:rPr lang="en-US" altLang="ko-KR" b="1" dirty="0">
                  <a:solidFill>
                    <a:schemeClr val="accent2"/>
                  </a:solidFill>
                </a:rPr>
                <a:t/>
              </a:r>
              <a:br>
                <a:rPr lang="en-US" altLang="ko-KR" b="1" dirty="0">
                  <a:solidFill>
                    <a:schemeClr val="accent2"/>
                  </a:solidFill>
                </a:rPr>
              </a:br>
              <a:r>
                <a:rPr lang="en-US" altLang="ko-KR" b="1" dirty="0">
                  <a:solidFill>
                    <a:schemeClr val="accent2"/>
                  </a:solidFill>
                </a:rPr>
                <a:t>_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proc1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35" name="직선 화살표 연결선 34"/>
            <p:cNvCxnSpPr/>
            <p:nvPr/>
          </p:nvCxnSpPr>
          <p:spPr>
            <a:xfrm flipH="1">
              <a:off x="2015657" y="4080649"/>
              <a:ext cx="450312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모서리가 둥근 직사각형 42"/>
            <p:cNvSpPr/>
            <p:nvPr/>
          </p:nvSpPr>
          <p:spPr>
            <a:xfrm>
              <a:off x="168275" y="5195950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>
                  <a:solidFill>
                    <a:schemeClr val="accent2"/>
                  </a:solidFill>
                </a:rPr>
                <a:t>opencv</a:t>
              </a:r>
              <a:r>
                <a:rPr lang="en-US" altLang="ko-KR" b="1" dirty="0">
                  <a:solidFill>
                    <a:schemeClr val="accent2"/>
                  </a:solidFill>
                </a:rPr>
                <a:t/>
              </a:r>
              <a:br>
                <a:rPr lang="en-US" altLang="ko-KR" b="1" dirty="0">
                  <a:solidFill>
                    <a:schemeClr val="accent2"/>
                  </a:solidFill>
                </a:rPr>
              </a:br>
              <a:r>
                <a:rPr lang="en-US" altLang="ko-KR" b="1" dirty="0">
                  <a:solidFill>
                    <a:schemeClr val="accent2"/>
                  </a:solidFill>
                </a:rPr>
                <a:t>_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proc...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44" name="직선 화살표 연결선 43"/>
            <p:cNvCxnSpPr/>
            <p:nvPr/>
          </p:nvCxnSpPr>
          <p:spPr>
            <a:xfrm>
              <a:off x="1048714" y="4614141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그룹 61"/>
          <p:cNvGrpSpPr/>
          <p:nvPr/>
        </p:nvGrpSpPr>
        <p:grpSpPr>
          <a:xfrm>
            <a:off x="1988160" y="5175493"/>
            <a:ext cx="2524001" cy="870677"/>
            <a:chOff x="1988160" y="5175493"/>
            <a:chExt cx="2524001" cy="870677"/>
          </a:xfrm>
        </p:grpSpPr>
        <p:cxnSp>
          <p:nvCxnSpPr>
            <p:cNvPr id="45" name="직선 화살표 연결선 44"/>
            <p:cNvCxnSpPr/>
            <p:nvPr/>
          </p:nvCxnSpPr>
          <p:spPr>
            <a:xfrm>
              <a:off x="1988160" y="5619877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모서리가 둥근 직사각형 45"/>
            <p:cNvSpPr/>
            <p:nvPr/>
          </p:nvSpPr>
          <p:spPr>
            <a:xfrm>
              <a:off x="2555776" y="5175493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locate_target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4512161" y="2072885"/>
            <a:ext cx="2510964" cy="3537947"/>
            <a:chOff x="4512161" y="2072885"/>
            <a:chExt cx="2510964" cy="3537947"/>
          </a:xfrm>
        </p:grpSpPr>
        <p:cxnSp>
          <p:nvCxnSpPr>
            <p:cNvPr id="21" name="꺾인 연결선 20"/>
            <p:cNvCxnSpPr>
              <a:stCxn id="46" idx="3"/>
              <a:endCxn id="48" idx="1"/>
            </p:cNvCxnSpPr>
            <p:nvPr/>
          </p:nvCxnSpPr>
          <p:spPr>
            <a:xfrm flipV="1">
              <a:off x="4512161" y="2508224"/>
              <a:ext cx="779919" cy="310260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92D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모서리가 둥근 직사각형 47"/>
            <p:cNvSpPr/>
            <p:nvPr/>
          </p:nvSpPr>
          <p:spPr>
            <a:xfrm>
              <a:off x="5292080" y="2072885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logic_proc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5" name="그룹 64"/>
          <p:cNvGrpSpPr/>
          <p:nvPr/>
        </p:nvGrpSpPr>
        <p:grpSpPr>
          <a:xfrm>
            <a:off x="5292081" y="3016062"/>
            <a:ext cx="1731044" cy="1499925"/>
            <a:chOff x="5292081" y="3016062"/>
            <a:chExt cx="1731044" cy="1499925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5292081" y="3645310"/>
              <a:ext cx="1731044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controller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51" name="직선 화살표 연결선 50"/>
            <p:cNvCxnSpPr/>
            <p:nvPr/>
          </p:nvCxnSpPr>
          <p:spPr>
            <a:xfrm>
              <a:off x="6157603" y="3016062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/>
          <p:cNvGrpSpPr/>
          <p:nvPr/>
        </p:nvGrpSpPr>
        <p:grpSpPr>
          <a:xfrm>
            <a:off x="7092280" y="2072887"/>
            <a:ext cx="1944216" cy="870677"/>
            <a:chOff x="7092280" y="2072887"/>
            <a:chExt cx="1944216" cy="870677"/>
          </a:xfrm>
        </p:grpSpPr>
        <p:cxnSp>
          <p:nvCxnSpPr>
            <p:cNvPr id="50" name="직선 화살표 연결선 49"/>
            <p:cNvCxnSpPr/>
            <p:nvPr/>
          </p:nvCxnSpPr>
          <p:spPr>
            <a:xfrm flipH="1">
              <a:off x="7092280" y="2508225"/>
              <a:ext cx="592394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모서리가 둥근 직사각형 55"/>
            <p:cNvSpPr/>
            <p:nvPr/>
          </p:nvSpPr>
          <p:spPr>
            <a:xfrm>
              <a:off x="7854448" y="2072887"/>
              <a:ext cx="118204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u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rgent</a:t>
              </a:r>
              <a:br>
                <a:rPr lang="en-US" altLang="ko-KR" b="1" dirty="0" smtClean="0">
                  <a:solidFill>
                    <a:schemeClr val="accent2"/>
                  </a:solidFill>
                </a:rPr>
              </a:br>
              <a:r>
                <a:rPr lang="en-US" altLang="ko-KR" b="1" dirty="0" smtClean="0">
                  <a:solidFill>
                    <a:schemeClr val="accent2"/>
                  </a:solidFill>
                </a:rPr>
                <a:t>_call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5292080" y="4554088"/>
            <a:ext cx="1956385" cy="1455178"/>
            <a:chOff x="5292080" y="4554088"/>
            <a:chExt cx="1956385" cy="1455178"/>
          </a:xfrm>
        </p:grpSpPr>
        <p:sp>
          <p:nvSpPr>
            <p:cNvPr id="54" name="모서리가 둥근 직사각형 53"/>
            <p:cNvSpPr/>
            <p:nvPr/>
          </p:nvSpPr>
          <p:spPr>
            <a:xfrm>
              <a:off x="5292080" y="5138589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motor_driver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>
              <a:off x="6157603" y="4554088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/>
          <p:cNvSpPr txBox="1"/>
          <p:nvPr/>
        </p:nvSpPr>
        <p:spPr>
          <a:xfrm>
            <a:off x="6270272" y="6381328"/>
            <a:ext cx="267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내부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제어 </a:t>
            </a:r>
            <a:r>
              <a:rPr lang="en-US" altLang="ko-KR" b="1" dirty="0" smtClean="0"/>
              <a:t>Loop </a:t>
            </a:r>
            <a:r>
              <a:rPr lang="ko-KR" altLang="en-US" b="1" dirty="0" smtClean="0"/>
              <a:t>는 생략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94239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이거 일일이 다 </a:t>
            </a:r>
            <a:r>
              <a:rPr lang="ko-KR" altLang="en-US" dirty="0" err="1" smtClean="0"/>
              <a:t>노드</a:t>
            </a:r>
            <a:r>
              <a:rPr lang="ko-KR" altLang="en-US" dirty="0" smtClean="0"/>
              <a:t> 실행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내용 개체 틀 2"/>
          <p:cNvSpPr>
            <a:spLocks noGrp="1"/>
          </p:cNvSpPr>
          <p:nvPr>
            <p:ph idx="1"/>
          </p:nvPr>
        </p:nvSpPr>
        <p:spPr>
          <a:xfrm>
            <a:off x="250801" y="1412776"/>
            <a:ext cx="8867328" cy="49685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img_proc_remote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receive_camera_img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</a:t>
            </a:r>
            <a:r>
              <a:rPr lang="en-US" altLang="ko-KR" sz="2400" dirty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img_proc_</a:t>
            </a:r>
            <a:r>
              <a:rPr lang="en-US" altLang="ko-KR" sz="2400" i="1" dirty="0" err="1"/>
              <a:t>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compresser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[4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</a:t>
            </a:r>
            <a:r>
              <a:rPr lang="en-US" altLang="ko-KR" sz="2400" i="1" dirty="0" err="1"/>
              <a:t>_local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decompresser</a:t>
            </a:r>
            <a:r>
              <a:rPr lang="en-US" altLang="ko-KR" sz="2400" b="1" dirty="0" smtClean="0"/>
              <a:t> </a:t>
            </a:r>
            <a:endParaRPr lang="en-US" altLang="ko-KR" sz="2400" b="1" dirty="0"/>
          </a:p>
          <a:p>
            <a:pPr marL="0" indent="0">
              <a:buNone/>
            </a:pPr>
            <a:r>
              <a:rPr lang="en-US" altLang="ko-KR" sz="2400" dirty="0" smtClean="0"/>
              <a:t>[5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</a:t>
            </a:r>
            <a:r>
              <a:rPr lang="en-US" altLang="ko-KR" sz="2400" i="1" dirty="0" err="1"/>
              <a:t>_local</a:t>
            </a:r>
            <a:r>
              <a:rPr lang="en-US" altLang="ko-KR" sz="2400" dirty="0" smtClean="0"/>
              <a:t> </a:t>
            </a:r>
            <a:r>
              <a:rPr lang="en-US" altLang="ko-KR" sz="2400" b="1" dirty="0" smtClean="0"/>
              <a:t>opencv_proc1 </a:t>
            </a:r>
            <a:endParaRPr lang="en-US" altLang="ko-KR" sz="2400" b="1" dirty="0"/>
          </a:p>
          <a:p>
            <a:pPr marL="0" indent="0">
              <a:buNone/>
            </a:pPr>
            <a:r>
              <a:rPr lang="en-US" altLang="ko-KR" sz="2400" dirty="0" smtClean="0"/>
              <a:t>[6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</a:t>
            </a:r>
            <a:r>
              <a:rPr lang="en-US" altLang="ko-KR" sz="2400" i="1" dirty="0" err="1"/>
              <a:t>_local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opencv_proc</a:t>
            </a:r>
            <a:r>
              <a:rPr lang="en-US" altLang="ko-KR" sz="2400" dirty="0" smtClean="0"/>
              <a:t>…</a:t>
            </a: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 smtClean="0"/>
              <a:t>[7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</a:t>
            </a:r>
            <a:r>
              <a:rPr lang="en-US" altLang="ko-KR" sz="2400" i="1" dirty="0" err="1"/>
              <a:t>_local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locate_target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[8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logic_proc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logic_proc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[9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i_dont_know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urgent_call</a:t>
            </a:r>
            <a:endParaRPr lang="en-US" altLang="ko-KR" sz="2400" b="1" dirty="0"/>
          </a:p>
          <a:p>
            <a:pPr marL="0" indent="0">
              <a:buNone/>
            </a:pPr>
            <a:r>
              <a:rPr lang="en-US" altLang="ko-KR" sz="2400" dirty="0" smtClean="0"/>
              <a:t>[10</a:t>
            </a:r>
            <a:r>
              <a:rPr lang="ko-KR" altLang="en-US" sz="2400" dirty="0" smtClean="0"/>
              <a:t>번 </a:t>
            </a:r>
            <a:r>
              <a:rPr lang="en-US" altLang="ko-KR" sz="2400" dirty="0"/>
              <a:t>terminal] 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smtClean="0"/>
              <a:t>motor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motor_driver</a:t>
            </a:r>
            <a:endParaRPr lang="en-US" altLang="ko-KR" sz="2400" b="1" dirty="0"/>
          </a:p>
          <a:p>
            <a:pPr marL="0" indent="0">
              <a:buNone/>
            </a:pPr>
            <a:endParaRPr lang="en-US" altLang="ko-KR" sz="2400" dirty="0" smtClean="0"/>
          </a:p>
        </p:txBody>
      </p:sp>
      <p:sp>
        <p:nvSpPr>
          <p:cNvPr id="37" name="TextBox 36"/>
          <p:cNvSpPr txBox="1"/>
          <p:nvPr/>
        </p:nvSpPr>
        <p:spPr>
          <a:xfrm>
            <a:off x="4355976" y="6381328"/>
            <a:ext cx="470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이 걸 </a:t>
            </a:r>
            <a:r>
              <a:rPr lang="en-US" altLang="ko-KR" b="1" dirty="0" smtClean="0"/>
              <a:t>Debugging / Testing </a:t>
            </a:r>
            <a:r>
              <a:rPr lang="ko-KR" altLang="en-US" b="1" dirty="0" smtClean="0"/>
              <a:t>마다 계속 반복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4285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이거 일일이 다 </a:t>
            </a:r>
            <a:r>
              <a:rPr lang="ko-KR" altLang="en-US" dirty="0" err="1" smtClean="0"/>
              <a:t>노드</a:t>
            </a:r>
            <a:r>
              <a:rPr lang="ko-KR" altLang="en-US" dirty="0" smtClean="0"/>
              <a:t> 실행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26" name="Picture 2" descr="exhausted meme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075" y="1772816"/>
            <a:ext cx="8182725" cy="46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566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94965" y="2103317"/>
            <a:ext cx="1928763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receive</a:t>
            </a:r>
            <a:br>
              <a:rPr lang="en-US" altLang="ko-KR" b="1" dirty="0" smtClean="0">
                <a:solidFill>
                  <a:schemeClr val="accent2"/>
                </a:solidFill>
              </a:rPr>
            </a:br>
            <a:r>
              <a:rPr lang="en-US" altLang="ko-KR" b="1" dirty="0" smtClean="0">
                <a:solidFill>
                  <a:schemeClr val="accent2"/>
                </a:solidFill>
              </a:rPr>
              <a:t>_</a:t>
            </a:r>
            <a:r>
              <a:rPr lang="en-US" altLang="ko-KR" b="1" dirty="0" err="1" smtClean="0">
                <a:solidFill>
                  <a:schemeClr val="accent2"/>
                </a:solidFill>
              </a:rPr>
              <a:t>camera_img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같이 실행할 수 있는 </a:t>
            </a:r>
            <a:r>
              <a:rPr lang="en-US" altLang="ko-KR" dirty="0" smtClean="0"/>
              <a:t>Node </a:t>
            </a:r>
            <a:r>
              <a:rPr lang="ko-KR" altLang="en-US" dirty="0" smtClean="0"/>
              <a:t>묶음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59" name="그룹 58"/>
          <p:cNvGrpSpPr/>
          <p:nvPr/>
        </p:nvGrpSpPr>
        <p:grpSpPr>
          <a:xfrm>
            <a:off x="2213317" y="2103316"/>
            <a:ext cx="2298844" cy="870677"/>
            <a:chOff x="2213317" y="2072886"/>
            <a:chExt cx="2298844" cy="870677"/>
          </a:xfrm>
        </p:grpSpPr>
        <p:cxnSp>
          <p:nvCxnSpPr>
            <p:cNvPr id="26" name="직선 화살표 연결선 25"/>
            <p:cNvCxnSpPr/>
            <p:nvPr/>
          </p:nvCxnSpPr>
          <p:spPr>
            <a:xfrm>
              <a:off x="2213317" y="2546325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모서리가 둥근 직사각형 26"/>
            <p:cNvSpPr/>
            <p:nvPr/>
          </p:nvSpPr>
          <p:spPr>
            <a:xfrm>
              <a:off x="2781116" y="2072886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compresser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2555776" y="3068960"/>
            <a:ext cx="1956385" cy="1839340"/>
            <a:chOff x="2555776" y="2671950"/>
            <a:chExt cx="1956385" cy="1839340"/>
          </a:xfrm>
        </p:grpSpPr>
        <p:cxnSp>
          <p:nvCxnSpPr>
            <p:cNvPr id="31" name="직선 화살표 연결선 30"/>
            <p:cNvCxnSpPr/>
            <p:nvPr/>
          </p:nvCxnSpPr>
          <p:spPr>
            <a:xfrm>
              <a:off x="3662992" y="2671950"/>
              <a:ext cx="0" cy="878296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모서리가 둥근 직사각형 33"/>
            <p:cNvSpPr/>
            <p:nvPr/>
          </p:nvSpPr>
          <p:spPr>
            <a:xfrm>
              <a:off x="2555776" y="3640613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decompresser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168275" y="4042321"/>
            <a:ext cx="2297694" cy="2421316"/>
            <a:chOff x="168275" y="3645311"/>
            <a:chExt cx="2297694" cy="2421316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168275" y="3645311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>
                  <a:solidFill>
                    <a:schemeClr val="accent2"/>
                  </a:solidFill>
                </a:rPr>
                <a:t>opencv</a:t>
              </a:r>
              <a:r>
                <a:rPr lang="en-US" altLang="ko-KR" b="1" dirty="0">
                  <a:solidFill>
                    <a:schemeClr val="accent2"/>
                  </a:solidFill>
                </a:rPr>
                <a:t/>
              </a:r>
              <a:br>
                <a:rPr lang="en-US" altLang="ko-KR" b="1" dirty="0">
                  <a:solidFill>
                    <a:schemeClr val="accent2"/>
                  </a:solidFill>
                </a:rPr>
              </a:br>
              <a:r>
                <a:rPr lang="en-US" altLang="ko-KR" b="1" dirty="0">
                  <a:solidFill>
                    <a:schemeClr val="accent2"/>
                  </a:solidFill>
                </a:rPr>
                <a:t>_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proc1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35" name="직선 화살표 연결선 34"/>
            <p:cNvCxnSpPr/>
            <p:nvPr/>
          </p:nvCxnSpPr>
          <p:spPr>
            <a:xfrm flipH="1">
              <a:off x="2015657" y="4080649"/>
              <a:ext cx="450312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모서리가 둥근 직사각형 42"/>
            <p:cNvSpPr/>
            <p:nvPr/>
          </p:nvSpPr>
          <p:spPr>
            <a:xfrm>
              <a:off x="168275" y="5195950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>
                  <a:solidFill>
                    <a:schemeClr val="accent2"/>
                  </a:solidFill>
                </a:rPr>
                <a:t>opencv</a:t>
              </a:r>
              <a:r>
                <a:rPr lang="en-US" altLang="ko-KR" b="1" dirty="0">
                  <a:solidFill>
                    <a:schemeClr val="accent2"/>
                  </a:solidFill>
                </a:rPr>
                <a:t/>
              </a:r>
              <a:br>
                <a:rPr lang="en-US" altLang="ko-KR" b="1" dirty="0">
                  <a:solidFill>
                    <a:schemeClr val="accent2"/>
                  </a:solidFill>
                </a:rPr>
              </a:br>
              <a:r>
                <a:rPr lang="en-US" altLang="ko-KR" b="1" dirty="0">
                  <a:solidFill>
                    <a:schemeClr val="accent2"/>
                  </a:solidFill>
                </a:rPr>
                <a:t>_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proc...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44" name="직선 화살표 연결선 43"/>
            <p:cNvCxnSpPr/>
            <p:nvPr/>
          </p:nvCxnSpPr>
          <p:spPr>
            <a:xfrm>
              <a:off x="1048714" y="4614141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그룹 61"/>
          <p:cNvGrpSpPr/>
          <p:nvPr/>
        </p:nvGrpSpPr>
        <p:grpSpPr>
          <a:xfrm>
            <a:off x="1988160" y="5572503"/>
            <a:ext cx="2524001" cy="870677"/>
            <a:chOff x="1988160" y="5175493"/>
            <a:chExt cx="2524001" cy="870677"/>
          </a:xfrm>
        </p:grpSpPr>
        <p:cxnSp>
          <p:nvCxnSpPr>
            <p:cNvPr id="45" name="직선 화살표 연결선 44"/>
            <p:cNvCxnSpPr/>
            <p:nvPr/>
          </p:nvCxnSpPr>
          <p:spPr>
            <a:xfrm>
              <a:off x="1988160" y="5619877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모서리가 둥근 직사각형 45"/>
            <p:cNvSpPr/>
            <p:nvPr/>
          </p:nvSpPr>
          <p:spPr>
            <a:xfrm>
              <a:off x="2555776" y="5175493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locate_target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4512161" y="2103315"/>
            <a:ext cx="2510964" cy="3904527"/>
            <a:chOff x="4512161" y="1706305"/>
            <a:chExt cx="2510964" cy="3904527"/>
          </a:xfrm>
        </p:grpSpPr>
        <p:cxnSp>
          <p:nvCxnSpPr>
            <p:cNvPr id="21" name="꺾인 연결선 20"/>
            <p:cNvCxnSpPr>
              <a:stCxn id="46" idx="3"/>
              <a:endCxn id="48" idx="1"/>
            </p:cNvCxnSpPr>
            <p:nvPr/>
          </p:nvCxnSpPr>
          <p:spPr>
            <a:xfrm flipV="1">
              <a:off x="4512161" y="2141644"/>
              <a:ext cx="779919" cy="3469188"/>
            </a:xfrm>
            <a:prstGeom prst="bentConnector3">
              <a:avLst>
                <a:gd name="adj1" fmla="val 50000"/>
              </a:avLst>
            </a:prstGeom>
            <a:ln w="57150">
              <a:solidFill>
                <a:srgbClr val="92D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모서리가 둥근 직사각형 47"/>
            <p:cNvSpPr/>
            <p:nvPr/>
          </p:nvSpPr>
          <p:spPr>
            <a:xfrm>
              <a:off x="5292080" y="1706305"/>
              <a:ext cx="173104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logic_proc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5" name="그룹 64"/>
          <p:cNvGrpSpPr/>
          <p:nvPr/>
        </p:nvGrpSpPr>
        <p:grpSpPr>
          <a:xfrm>
            <a:off x="5292081" y="3068960"/>
            <a:ext cx="1731044" cy="1844037"/>
            <a:chOff x="5292081" y="2671950"/>
            <a:chExt cx="1731044" cy="1844037"/>
          </a:xfrm>
        </p:grpSpPr>
        <p:sp>
          <p:nvSpPr>
            <p:cNvPr id="49" name="모서리가 둥근 직사각형 48"/>
            <p:cNvSpPr/>
            <p:nvPr/>
          </p:nvSpPr>
          <p:spPr>
            <a:xfrm>
              <a:off x="5292081" y="3645310"/>
              <a:ext cx="1731044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controller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51" name="직선 화살표 연결선 50"/>
            <p:cNvCxnSpPr/>
            <p:nvPr/>
          </p:nvCxnSpPr>
          <p:spPr>
            <a:xfrm>
              <a:off x="6157603" y="2671950"/>
              <a:ext cx="0" cy="878296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그룹 63"/>
          <p:cNvGrpSpPr/>
          <p:nvPr/>
        </p:nvGrpSpPr>
        <p:grpSpPr>
          <a:xfrm>
            <a:off x="7092280" y="2103317"/>
            <a:ext cx="1944216" cy="870677"/>
            <a:chOff x="7092280" y="2072887"/>
            <a:chExt cx="1944216" cy="870677"/>
          </a:xfrm>
        </p:grpSpPr>
        <p:cxnSp>
          <p:nvCxnSpPr>
            <p:cNvPr id="50" name="직선 화살표 연결선 49"/>
            <p:cNvCxnSpPr/>
            <p:nvPr/>
          </p:nvCxnSpPr>
          <p:spPr>
            <a:xfrm flipH="1">
              <a:off x="7092280" y="2508225"/>
              <a:ext cx="592394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모서리가 둥근 직사각형 55"/>
            <p:cNvSpPr/>
            <p:nvPr/>
          </p:nvSpPr>
          <p:spPr>
            <a:xfrm>
              <a:off x="7854448" y="2072887"/>
              <a:ext cx="118204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u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rgent</a:t>
              </a:r>
              <a:br>
                <a:rPr lang="en-US" altLang="ko-KR" b="1" dirty="0" smtClean="0">
                  <a:solidFill>
                    <a:schemeClr val="accent2"/>
                  </a:solidFill>
                </a:rPr>
              </a:br>
              <a:r>
                <a:rPr lang="en-US" altLang="ko-KR" b="1" dirty="0" smtClean="0">
                  <a:solidFill>
                    <a:schemeClr val="accent2"/>
                  </a:solidFill>
                </a:rPr>
                <a:t>_call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5292080" y="4951098"/>
            <a:ext cx="1956385" cy="1455178"/>
            <a:chOff x="5292080" y="4554088"/>
            <a:chExt cx="1956385" cy="1455178"/>
          </a:xfrm>
        </p:grpSpPr>
        <p:sp>
          <p:nvSpPr>
            <p:cNvPr id="54" name="모서리가 둥근 직사각형 53"/>
            <p:cNvSpPr/>
            <p:nvPr/>
          </p:nvSpPr>
          <p:spPr>
            <a:xfrm>
              <a:off x="5292080" y="5138589"/>
              <a:ext cx="1956385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accent2"/>
                  </a:solidFill>
                </a:rPr>
                <a:t>motor_driver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57" name="직선 화살표 연결선 56"/>
            <p:cNvCxnSpPr/>
            <p:nvPr/>
          </p:nvCxnSpPr>
          <p:spPr>
            <a:xfrm>
              <a:off x="6157603" y="4554088"/>
              <a:ext cx="0" cy="534184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직사각형 2"/>
          <p:cNvSpPr/>
          <p:nvPr/>
        </p:nvSpPr>
        <p:spPr>
          <a:xfrm>
            <a:off x="107504" y="1875254"/>
            <a:ext cx="4608512" cy="12961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107504" y="3829586"/>
            <a:ext cx="4608512" cy="27327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5084221" y="1875254"/>
            <a:ext cx="2304256" cy="12961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5084221" y="3829587"/>
            <a:ext cx="2304256" cy="27327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7540877" y="1875254"/>
            <a:ext cx="1603123" cy="12961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849244" y="1412776"/>
            <a:ext cx="3233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remote_camera_proc.launch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116067" y="1412776"/>
            <a:ext cx="2083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logic_proc.launch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589668" y="1412776"/>
            <a:ext cx="1380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wth.launch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93926" y="3323442"/>
            <a:ext cx="2583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local_img_proc.launch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506150" y="5093577"/>
            <a:ext cx="1625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 smtClean="0">
                <a:solidFill>
                  <a:schemeClr val="tx2"/>
                </a:solidFill>
              </a:rPr>
              <a:t>motor.launch</a:t>
            </a:r>
            <a:endParaRPr lang="ko-KR" altLang="en-US" b="1" dirty="0">
              <a:solidFill>
                <a:schemeClr val="tx2"/>
              </a:solidFill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7388477" y="4149080"/>
            <a:ext cx="1755523" cy="870677"/>
            <a:chOff x="2130466" y="2126275"/>
            <a:chExt cx="1755523" cy="870677"/>
          </a:xfrm>
        </p:grpSpPr>
        <p:sp>
          <p:nvSpPr>
            <p:cNvPr id="69" name="직사각형 68"/>
            <p:cNvSpPr/>
            <p:nvPr/>
          </p:nvSpPr>
          <p:spPr>
            <a:xfrm>
              <a:off x="2130466" y="2126275"/>
              <a:ext cx="1755523" cy="3666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ROS Launch</a:t>
              </a:r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70" name="직선 화살표 연결선 69"/>
            <p:cNvCxnSpPr/>
            <p:nvPr/>
          </p:nvCxnSpPr>
          <p:spPr>
            <a:xfrm>
              <a:off x="3017820" y="2636911"/>
              <a:ext cx="0" cy="3600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5659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6" grpId="0" animBg="1"/>
      <p:bldP spid="37" grpId="0" animBg="1"/>
      <p:bldP spid="38" grpId="0" animBg="1"/>
      <p:bldP spid="39" grpId="0" animBg="1"/>
      <p:bldP spid="47" grpId="0"/>
      <p:bldP spid="52" grpId="0"/>
      <p:bldP spid="53" grpId="0"/>
      <p:bldP spid="55" grpId="0"/>
      <p:bldP spid="6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 만들었으니 </a:t>
            </a:r>
            <a:r>
              <a:rPr lang="ko-KR" altLang="en-US" dirty="0" err="1" smtClean="0"/>
              <a:t>넷상에</a:t>
            </a:r>
            <a:r>
              <a:rPr lang="ko-KR" altLang="en-US" dirty="0" smtClean="0"/>
              <a:t> 올리자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473075" y="2604662"/>
            <a:ext cx="4477415" cy="3070786"/>
            <a:chOff x="4476959" y="2604662"/>
            <a:chExt cx="4477415" cy="3070786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4476959" y="3356992"/>
              <a:ext cx="3887728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receive_camera_img.cpp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26" name="직선 화살표 연결선 25"/>
            <p:cNvCxnSpPr/>
            <p:nvPr/>
          </p:nvCxnSpPr>
          <p:spPr>
            <a:xfrm>
              <a:off x="4618404" y="4869160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모서리가 둥근 직사각형 26"/>
            <p:cNvSpPr/>
            <p:nvPr/>
          </p:nvSpPr>
          <p:spPr>
            <a:xfrm>
              <a:off x="4476959" y="3933056"/>
              <a:ext cx="3489196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c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ompresser.cpp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4739997" y="5157192"/>
              <a:ext cx="0" cy="518256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476959" y="2604662"/>
              <a:ext cx="3233449" cy="369332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>
                  <a:solidFill>
                    <a:schemeClr val="tx2"/>
                  </a:solidFill>
                </a:rPr>
                <a:t>remote_camera_proc.launch</a:t>
              </a:r>
              <a:endParaRPr lang="ko-KR" alt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159144" y="4684494"/>
              <a:ext cx="1356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image_raw</a:t>
              </a:r>
              <a:endParaRPr lang="ko-KR" altLang="en-US" b="1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159144" y="5231654"/>
              <a:ext cx="22706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compressed_image</a:t>
              </a:r>
              <a:endParaRPr lang="ko-KR" altLang="en-US" b="1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562646" y="4972526"/>
              <a:ext cx="1391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I</a:t>
              </a:r>
              <a:r>
                <a:rPr lang="en-US" altLang="ko-KR" b="1" dirty="0" smtClean="0"/>
                <a:t>mage.msg</a:t>
              </a:r>
              <a:endParaRPr lang="ko-KR" altLang="en-US" b="1" dirty="0"/>
            </a:p>
          </p:txBody>
        </p:sp>
        <p:sp>
          <p:nvSpPr>
            <p:cNvPr id="10" name="오른쪽 중괄호 9"/>
            <p:cNvSpPr/>
            <p:nvPr/>
          </p:nvSpPr>
          <p:spPr>
            <a:xfrm>
              <a:off x="7342702" y="4797152"/>
              <a:ext cx="258144" cy="720080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52" name="Picture 4" descr="관련 이미지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2" t="13229" r="2839" b="6526"/>
          <a:stretch/>
        </p:blipFill>
        <p:spPr bwMode="auto">
          <a:xfrm>
            <a:off x="5724128" y="2855217"/>
            <a:ext cx="2476500" cy="2198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/>
          <p:cNvSpPr txBox="1"/>
          <p:nvPr/>
        </p:nvSpPr>
        <p:spPr>
          <a:xfrm>
            <a:off x="5347801" y="5231654"/>
            <a:ext cx="3282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“</a:t>
            </a:r>
            <a:r>
              <a:rPr lang="en-US" altLang="ko-KR" b="1" dirty="0" err="1" smtClean="0"/>
              <a:t>img_proc_remote</a:t>
            </a:r>
            <a:r>
              <a:rPr lang="en-US" altLang="ko-KR" b="1" dirty="0" smtClean="0"/>
              <a:t>” package</a:t>
            </a:r>
            <a:endParaRPr lang="ko-KR" altLang="en-US" b="1" dirty="0"/>
          </a:p>
        </p:txBody>
      </p:sp>
      <p:grpSp>
        <p:nvGrpSpPr>
          <p:cNvPr id="84" name="그룹 83"/>
          <p:cNvGrpSpPr/>
          <p:nvPr/>
        </p:nvGrpSpPr>
        <p:grpSpPr>
          <a:xfrm>
            <a:off x="5904372" y="5816670"/>
            <a:ext cx="2116012" cy="840002"/>
            <a:chOff x="1950222" y="2594327"/>
            <a:chExt cx="2116012" cy="840002"/>
          </a:xfrm>
        </p:grpSpPr>
        <p:sp>
          <p:nvSpPr>
            <p:cNvPr id="85" name="직사각형 84"/>
            <p:cNvSpPr/>
            <p:nvPr/>
          </p:nvSpPr>
          <p:spPr>
            <a:xfrm>
              <a:off x="1950222" y="3067709"/>
              <a:ext cx="2116012" cy="3666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ROS Package</a:t>
              </a:r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직선 화살표 연결선 85"/>
            <p:cNvCxnSpPr/>
            <p:nvPr/>
          </p:nvCxnSpPr>
          <p:spPr>
            <a:xfrm flipV="1">
              <a:off x="3017820" y="2594327"/>
              <a:ext cx="0" cy="39604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694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81481E-6 C 0.00869 -0.02013 0.01407 -0.04236 0.02257 -0.0625 C 0.02691 -0.0868 0.03646 -0.10532 0.04653 -0.12638 C 0.05157 -0.1368 0.05573 -0.14583 0.06216 -0.15555 C 0.0665 -0.16226 0.06858 -0.17106 0.07292 -0.17777 C 0.07466 -0.18055 0.07674 -0.18333 0.07882 -0.18611 C 0.08091 -0.18842 0.08299 -0.1905 0.0849 -0.19305 C 0.09532 -0.20833 0.1066 -0.23055 0.12431 -0.23472 C 0.12935 -0.23865 0.13768 -0.24305 0.14358 -0.24444 C 0.15435 -0.25277 0.16928 -0.25324 0.18178 -0.25555 C 0.20261 -0.25393 0.22049 -0.25185 0.24046 -0.24861 C 0.25244 -0.24027 0.2658 -0.23379 0.27865 -0.22777 C 0.29011 -0.22245 0.30157 -0.21458 0.31337 -0.21111 C 0.32414 -0.2037 0.33455 -0.19791 0.34688 -0.19583 C 0.35382 -0.1905 0.36841 -0.18379 0.37674 -0.18194 C 0.37917 -0.18009 0.38126 -0.17754 0.38403 -0.17638 C 0.38646 -0.17546 0.39115 -0.17361 0.39115 -0.17337 C 0.39948 -0.16643 0.40938 -0.1618 0.41754 -0.15416 C 0.42535 -0.14675 0.43264 -0.13819 0.44028 -0.13055 C 0.44323 -0.12754 0.44566 -0.12384 0.44862 -0.12083 C 0.45608 -0.11365 0.45174 -0.12199 0.45452 -0.11527 " pathEditMode="relative" rAng="0" ptsTypes="ffffffffffffffffffff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795" y="-127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아까 요 장면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내용 개체 틀 2"/>
          <p:cNvSpPr>
            <a:spLocks noGrp="1"/>
          </p:cNvSpPr>
          <p:nvPr>
            <p:ph idx="1"/>
          </p:nvPr>
        </p:nvSpPr>
        <p:spPr>
          <a:xfrm>
            <a:off x="250801" y="1412776"/>
            <a:ext cx="8867328" cy="18722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img_proc_remote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receive_camera_img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</a:t>
            </a:r>
            <a:r>
              <a:rPr lang="en-US" altLang="ko-KR" sz="2400" dirty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img_proc_</a:t>
            </a:r>
            <a:r>
              <a:rPr lang="en-US" altLang="ko-KR" sz="2400" i="1" dirty="0" err="1"/>
              <a:t>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compresser</a:t>
            </a:r>
            <a:endParaRPr lang="en-US" altLang="ko-KR" sz="2400" b="1" dirty="0" smtClean="0"/>
          </a:p>
          <a:p>
            <a:pPr marL="0" indent="0">
              <a:buNone/>
            </a:pPr>
            <a:endParaRPr lang="en-US" altLang="ko-KR" sz="2400" dirty="0" smtClean="0"/>
          </a:p>
        </p:txBody>
      </p:sp>
      <p:cxnSp>
        <p:nvCxnSpPr>
          <p:cNvPr id="4" name="직선 화살표 연결선 3"/>
          <p:cNvCxnSpPr/>
          <p:nvPr/>
        </p:nvCxnSpPr>
        <p:spPr>
          <a:xfrm flipV="1">
            <a:off x="4860032" y="3284984"/>
            <a:ext cx="0" cy="64807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V="1">
            <a:off x="7092280" y="3284984"/>
            <a:ext cx="0" cy="64807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563888" y="4077072"/>
            <a:ext cx="2520280" cy="3666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i="1" dirty="0" smtClean="0">
                <a:solidFill>
                  <a:schemeClr val="tx1"/>
                </a:solidFill>
              </a:rPr>
              <a:t>ROS Package </a:t>
            </a:r>
            <a:r>
              <a:rPr lang="ko-KR" altLang="en-US" sz="2000" i="1" dirty="0" smtClean="0">
                <a:solidFill>
                  <a:schemeClr val="tx1"/>
                </a:solidFill>
              </a:rPr>
              <a:t>이름</a:t>
            </a:r>
            <a:endParaRPr lang="ko-KR" altLang="en-US" sz="2000" i="1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832140" y="4077444"/>
            <a:ext cx="2520280" cy="3666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이름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22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오늘의 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강의 절</a:t>
            </a:r>
            <a:r>
              <a:rPr lang="ko-KR" altLang="en-US" dirty="0"/>
              <a:t>반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간단한 </a:t>
            </a:r>
            <a:r>
              <a:rPr lang="en-US" altLang="ko-KR" dirty="0" smtClean="0"/>
              <a:t>SLAM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간단한 </a:t>
            </a:r>
            <a:r>
              <a:rPr lang="en-US" altLang="ko-KR" dirty="0" smtClean="0"/>
              <a:t>Navigation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7092280" y="6075719"/>
            <a:ext cx="14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빡빡한 일정</a:t>
            </a:r>
            <a:r>
              <a:rPr lang="en-US" altLang="ko-KR" b="1" dirty="0" smtClean="0"/>
              <a:t>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716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아까 요 장면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6" name="내용 개체 틀 2"/>
          <p:cNvSpPr>
            <a:spLocks noGrp="1"/>
          </p:cNvSpPr>
          <p:nvPr>
            <p:ph idx="1"/>
          </p:nvPr>
        </p:nvSpPr>
        <p:spPr>
          <a:xfrm>
            <a:off x="250801" y="1412776"/>
            <a:ext cx="8867328" cy="18722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img_proc_remote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receive_camera_img</a:t>
            </a:r>
            <a:endParaRPr lang="en-US" altLang="ko-KR" sz="2400" b="1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</a:t>
            </a:r>
            <a:r>
              <a:rPr lang="en-US" altLang="ko-KR" sz="2400" dirty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 smtClean="0"/>
              <a:t>img_proc_</a:t>
            </a:r>
            <a:r>
              <a:rPr lang="en-US" altLang="ko-KR" sz="2400" i="1" dirty="0" err="1"/>
              <a:t>remote</a:t>
            </a:r>
            <a:r>
              <a:rPr lang="en-US" altLang="ko-KR" sz="2400" dirty="0" smtClean="0"/>
              <a:t> </a:t>
            </a:r>
            <a:r>
              <a:rPr lang="en-US" altLang="ko-KR" sz="2400" b="1" dirty="0" err="1" smtClean="0"/>
              <a:t>compresser</a:t>
            </a:r>
            <a:endParaRPr lang="en-US" altLang="ko-KR" sz="2400" b="1" dirty="0" smtClean="0"/>
          </a:p>
          <a:p>
            <a:pPr marL="0" indent="0">
              <a:buNone/>
            </a:pPr>
            <a:endParaRPr lang="en-US" altLang="ko-KR" sz="2400" dirty="0" smtClean="0"/>
          </a:p>
        </p:txBody>
      </p:sp>
      <p:cxnSp>
        <p:nvCxnSpPr>
          <p:cNvPr id="4" name="직선 화살표 연결선 3"/>
          <p:cNvCxnSpPr/>
          <p:nvPr/>
        </p:nvCxnSpPr>
        <p:spPr>
          <a:xfrm flipV="1">
            <a:off x="4788024" y="4563559"/>
            <a:ext cx="0" cy="64807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V="1">
            <a:off x="7452320" y="4578392"/>
            <a:ext cx="0" cy="64807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491880" y="5355647"/>
            <a:ext cx="2520280" cy="3666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i="1" dirty="0" smtClean="0">
                <a:solidFill>
                  <a:schemeClr val="tx1"/>
                </a:solidFill>
              </a:rPr>
              <a:t>ROS Package </a:t>
            </a:r>
            <a:r>
              <a:rPr lang="ko-KR" altLang="en-US" sz="2000" i="1" dirty="0" smtClean="0">
                <a:solidFill>
                  <a:schemeClr val="tx1"/>
                </a:solidFill>
              </a:rPr>
              <a:t>이름</a:t>
            </a:r>
            <a:endParaRPr lang="ko-KR" altLang="en-US" sz="2000" i="1" dirty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192180" y="5370852"/>
            <a:ext cx="2520280" cy="3666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ROS Launch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이름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sp>
        <p:nvSpPr>
          <p:cNvPr id="15" name="내용 개체 틀 2"/>
          <p:cNvSpPr txBox="1">
            <a:spLocks/>
          </p:cNvSpPr>
          <p:nvPr/>
        </p:nvSpPr>
        <p:spPr>
          <a:xfrm>
            <a:off x="247725" y="4149080"/>
            <a:ext cx="8867328" cy="64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 smtClean="0"/>
              <a:t>[1</a:t>
            </a:r>
            <a:r>
              <a:rPr lang="ko-KR" altLang="en-US" sz="2000" dirty="0" smtClean="0"/>
              <a:t>번 </a:t>
            </a:r>
            <a:r>
              <a:rPr lang="en-US" altLang="ko-KR" sz="2000" dirty="0" smtClean="0"/>
              <a:t>terminal] $ </a:t>
            </a:r>
            <a:r>
              <a:rPr lang="en-US" altLang="ko-KR" sz="2000" dirty="0" err="1" smtClean="0"/>
              <a:t>roslaunch</a:t>
            </a:r>
            <a:r>
              <a:rPr lang="en-US" altLang="ko-KR" sz="2000" dirty="0" smtClean="0"/>
              <a:t> </a:t>
            </a:r>
            <a:r>
              <a:rPr lang="en-US" altLang="ko-KR" sz="2000" i="1" dirty="0" err="1" smtClean="0"/>
              <a:t>img_proc_remote</a:t>
            </a:r>
            <a:r>
              <a:rPr lang="en-US" altLang="ko-KR" sz="2000" dirty="0" smtClean="0"/>
              <a:t> </a:t>
            </a:r>
            <a:r>
              <a:rPr lang="en-US" altLang="ko-KR" sz="2000" b="1" dirty="0" err="1" smtClean="0"/>
              <a:t>remote_camera_proc.launch</a:t>
            </a:r>
            <a:endParaRPr lang="en-US" altLang="ko-KR" sz="2000" b="1" dirty="0" smtClean="0"/>
          </a:p>
        </p:txBody>
      </p:sp>
      <p:sp>
        <p:nvSpPr>
          <p:cNvPr id="3" name="사각형 설명선 2"/>
          <p:cNvSpPr/>
          <p:nvPr/>
        </p:nvSpPr>
        <p:spPr>
          <a:xfrm>
            <a:off x="168275" y="1412776"/>
            <a:ext cx="8946778" cy="1944216"/>
          </a:xfrm>
          <a:prstGeom prst="wedgeRectCallout">
            <a:avLst>
              <a:gd name="adj1" fmla="val -18704"/>
              <a:gd name="adj2" fmla="val 8806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28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쉬는 타임 및 질문 타임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10</a:t>
            </a:r>
            <a:r>
              <a:rPr lang="ko-KR" altLang="en-US" dirty="0" smtClean="0"/>
              <a:t>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9986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 smtClean="0"/>
              <a:t>명령어 </a:t>
            </a:r>
            <a:r>
              <a:rPr lang="en-US" altLang="ko-KR" dirty="0" smtClean="0"/>
              <a:t>list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525963"/>
          </a:xfrm>
        </p:spPr>
        <p:txBody>
          <a:bodyPr>
            <a:noAutofit/>
          </a:bodyPr>
          <a:lstStyle/>
          <a:p>
            <a:r>
              <a:rPr lang="en-US" altLang="ko-KR" sz="2400" dirty="0" err="1"/>
              <a:t>r</a:t>
            </a:r>
            <a:r>
              <a:rPr lang="en-US" altLang="ko-KR" sz="2400" dirty="0" err="1" smtClean="0"/>
              <a:t>oscore</a:t>
            </a:r>
            <a:endParaRPr lang="en-US" altLang="ko-KR" sz="2400" dirty="0" smtClean="0"/>
          </a:p>
          <a:p>
            <a:r>
              <a:rPr lang="en-US" altLang="ko-KR" sz="2400" dirty="0" err="1"/>
              <a:t>r</a:t>
            </a:r>
            <a:r>
              <a:rPr lang="en-US" altLang="ko-KR" sz="2400" dirty="0" err="1" smtClean="0"/>
              <a:t>osrun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roslaunch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err="1" smtClean="0"/>
              <a:t>rosnode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rostopic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rosservice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rosmsg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r>
              <a:rPr lang="en-US" altLang="ko-KR" sz="2400" dirty="0" err="1" smtClean="0"/>
              <a:t>rospack</a:t>
            </a:r>
            <a:endParaRPr lang="en-US" altLang="ko-KR" sz="2400" dirty="0" smtClean="0"/>
          </a:p>
          <a:p>
            <a:r>
              <a:rPr lang="en-US" altLang="ko-KR" sz="2400" dirty="0" err="1" smtClean="0"/>
              <a:t>roscd</a:t>
            </a:r>
            <a:endParaRPr lang="en-US" altLang="ko-KR" sz="2400" dirty="0" smtClean="0"/>
          </a:p>
          <a:p>
            <a:r>
              <a:rPr lang="en-US" altLang="ko-KR" sz="2400" dirty="0" smtClean="0"/>
              <a:t>…</a:t>
            </a:r>
          </a:p>
          <a:p>
            <a:endParaRPr lang="en-US" altLang="ko-KR" sz="2400" dirty="0" smtClean="0"/>
          </a:p>
        </p:txBody>
      </p:sp>
      <p:grpSp>
        <p:nvGrpSpPr>
          <p:cNvPr id="8" name="그룹 7"/>
          <p:cNvGrpSpPr/>
          <p:nvPr/>
        </p:nvGrpSpPr>
        <p:grpSpPr>
          <a:xfrm>
            <a:off x="2123728" y="1276819"/>
            <a:ext cx="6096346" cy="288033"/>
            <a:chOff x="2699792" y="1901246"/>
            <a:chExt cx="6096346" cy="576063"/>
          </a:xfrm>
        </p:grpSpPr>
        <p:sp>
          <p:nvSpPr>
            <p:cNvPr id="9" name="직사각형 8"/>
            <p:cNvSpPr/>
            <p:nvPr/>
          </p:nvSpPr>
          <p:spPr>
            <a:xfrm>
              <a:off x="5508104" y="1901246"/>
              <a:ext cx="3288034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Core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가동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 flipH="1">
              <a:off x="2699792" y="2189278"/>
              <a:ext cx="2664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그룹 10"/>
          <p:cNvGrpSpPr/>
          <p:nvPr/>
        </p:nvGrpSpPr>
        <p:grpSpPr>
          <a:xfrm>
            <a:off x="2123728" y="1752326"/>
            <a:ext cx="6852938" cy="288033"/>
            <a:chOff x="2699792" y="1901246"/>
            <a:chExt cx="6852938" cy="576063"/>
          </a:xfrm>
        </p:grpSpPr>
        <p:sp>
          <p:nvSpPr>
            <p:cNvPr id="12" name="직사각형 11"/>
            <p:cNvSpPr/>
            <p:nvPr/>
          </p:nvSpPr>
          <p:spPr>
            <a:xfrm>
              <a:off x="5508104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가동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직선 화살표 연결선 12"/>
            <p:cNvCxnSpPr/>
            <p:nvPr/>
          </p:nvCxnSpPr>
          <p:spPr>
            <a:xfrm flipH="1">
              <a:off x="2699792" y="2189277"/>
              <a:ext cx="2664296" cy="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/>
          <p:cNvGrpSpPr/>
          <p:nvPr/>
        </p:nvGrpSpPr>
        <p:grpSpPr>
          <a:xfrm>
            <a:off x="2411760" y="2212206"/>
            <a:ext cx="6564906" cy="288033"/>
            <a:chOff x="2699792" y="1901246"/>
            <a:chExt cx="6564906" cy="576063"/>
          </a:xfrm>
        </p:grpSpPr>
        <p:sp>
          <p:nvSpPr>
            <p:cNvPr id="18" name="직사각형 17"/>
            <p:cNvSpPr/>
            <p:nvPr/>
          </p:nvSpPr>
          <p:spPr>
            <a:xfrm>
              <a:off x="5220072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Launch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가동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 flipH="1">
              <a:off x="2699792" y="2189278"/>
              <a:ext cx="237626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/>
          <p:cNvGrpSpPr/>
          <p:nvPr/>
        </p:nvGrpSpPr>
        <p:grpSpPr>
          <a:xfrm>
            <a:off x="2123728" y="3064370"/>
            <a:ext cx="6408712" cy="288033"/>
            <a:chOff x="2699792" y="1901246"/>
            <a:chExt cx="6408712" cy="576063"/>
          </a:xfrm>
        </p:grpSpPr>
        <p:sp>
          <p:nvSpPr>
            <p:cNvPr id="23" name="직사각형 22"/>
            <p:cNvSpPr/>
            <p:nvPr/>
          </p:nvSpPr>
          <p:spPr>
            <a:xfrm>
              <a:off x="5508104" y="1901246"/>
              <a:ext cx="3600400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Node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직선 화살표 연결선 23"/>
            <p:cNvCxnSpPr/>
            <p:nvPr/>
          </p:nvCxnSpPr>
          <p:spPr>
            <a:xfrm flipH="1">
              <a:off x="2699792" y="2189278"/>
              <a:ext cx="2664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/>
          <p:cNvGrpSpPr/>
          <p:nvPr/>
        </p:nvGrpSpPr>
        <p:grpSpPr>
          <a:xfrm>
            <a:off x="2123728" y="3539877"/>
            <a:ext cx="6852938" cy="288033"/>
            <a:chOff x="2699792" y="1901246"/>
            <a:chExt cx="6852938" cy="576063"/>
          </a:xfrm>
        </p:grpSpPr>
        <p:sp>
          <p:nvSpPr>
            <p:cNvPr id="26" name="직사각형 25"/>
            <p:cNvSpPr/>
            <p:nvPr/>
          </p:nvSpPr>
          <p:spPr>
            <a:xfrm>
              <a:off x="5508104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Topic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7" name="직선 화살표 연결선 26"/>
            <p:cNvCxnSpPr/>
            <p:nvPr/>
          </p:nvCxnSpPr>
          <p:spPr>
            <a:xfrm flipH="1">
              <a:off x="2699792" y="2189277"/>
              <a:ext cx="2664296" cy="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27"/>
          <p:cNvGrpSpPr/>
          <p:nvPr/>
        </p:nvGrpSpPr>
        <p:grpSpPr>
          <a:xfrm>
            <a:off x="2411760" y="3980310"/>
            <a:ext cx="6564906" cy="288033"/>
            <a:chOff x="2987824" y="1901246"/>
            <a:chExt cx="6564906" cy="576063"/>
          </a:xfrm>
        </p:grpSpPr>
        <p:sp>
          <p:nvSpPr>
            <p:cNvPr id="29" name="직사각형 28"/>
            <p:cNvSpPr/>
            <p:nvPr/>
          </p:nvSpPr>
          <p:spPr>
            <a:xfrm>
              <a:off x="5508104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Service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직선 화살표 연결선 29"/>
            <p:cNvCxnSpPr/>
            <p:nvPr/>
          </p:nvCxnSpPr>
          <p:spPr>
            <a:xfrm flipH="1">
              <a:off x="2987824" y="2189277"/>
              <a:ext cx="237626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그룹 33"/>
          <p:cNvGrpSpPr/>
          <p:nvPr/>
        </p:nvGrpSpPr>
        <p:grpSpPr>
          <a:xfrm>
            <a:off x="2123728" y="4389886"/>
            <a:ext cx="6852938" cy="288033"/>
            <a:chOff x="2699792" y="1901246"/>
            <a:chExt cx="6852938" cy="576063"/>
          </a:xfrm>
        </p:grpSpPr>
        <p:sp>
          <p:nvSpPr>
            <p:cNvPr id="35" name="직사각형 34"/>
            <p:cNvSpPr/>
            <p:nvPr/>
          </p:nvSpPr>
          <p:spPr>
            <a:xfrm>
              <a:off x="5508104" y="1901246"/>
              <a:ext cx="404462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직선 화살표 연결선 35"/>
            <p:cNvCxnSpPr/>
            <p:nvPr/>
          </p:nvCxnSpPr>
          <p:spPr>
            <a:xfrm flipH="1">
              <a:off x="2699792" y="2189277"/>
              <a:ext cx="2664296" cy="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/>
          <p:cNvGrpSpPr/>
          <p:nvPr/>
        </p:nvGrpSpPr>
        <p:grpSpPr>
          <a:xfrm>
            <a:off x="2123728" y="5252044"/>
            <a:ext cx="6696744" cy="288033"/>
            <a:chOff x="2699792" y="1901246"/>
            <a:chExt cx="6696744" cy="576063"/>
          </a:xfrm>
        </p:grpSpPr>
        <p:sp>
          <p:nvSpPr>
            <p:cNvPr id="38" name="직사각형 37"/>
            <p:cNvSpPr/>
            <p:nvPr/>
          </p:nvSpPr>
          <p:spPr>
            <a:xfrm>
              <a:off x="5508104" y="1901246"/>
              <a:ext cx="388843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Package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탐색 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9" name="직선 화살표 연결선 38"/>
            <p:cNvCxnSpPr/>
            <p:nvPr/>
          </p:nvCxnSpPr>
          <p:spPr>
            <a:xfrm flipH="1">
              <a:off x="2699792" y="2189278"/>
              <a:ext cx="2664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/>
          <p:cNvGrpSpPr/>
          <p:nvPr/>
        </p:nvGrpSpPr>
        <p:grpSpPr>
          <a:xfrm>
            <a:off x="2123728" y="5692477"/>
            <a:ext cx="7020272" cy="288033"/>
            <a:chOff x="2699792" y="1901246"/>
            <a:chExt cx="7020272" cy="576063"/>
          </a:xfrm>
        </p:grpSpPr>
        <p:sp>
          <p:nvSpPr>
            <p:cNvPr id="41" name="직사각형 40"/>
            <p:cNvSpPr/>
            <p:nvPr/>
          </p:nvSpPr>
          <p:spPr>
            <a:xfrm>
              <a:off x="5508104" y="1901246"/>
              <a:ext cx="4211960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b="1" dirty="0" smtClean="0">
                  <a:solidFill>
                    <a:schemeClr val="tx1"/>
                  </a:solidFill>
                </a:rPr>
                <a:t>ROS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판 </a:t>
              </a:r>
              <a:r>
                <a:rPr lang="en-US" altLang="ko-KR" sz="2400" b="1" dirty="0" smtClean="0">
                  <a:solidFill>
                    <a:schemeClr val="tx1"/>
                  </a:solidFill>
                </a:rPr>
                <a:t>cd </a:t>
              </a:r>
              <a:r>
                <a:rPr lang="ko-KR" altLang="en-US" sz="2400" b="1" dirty="0" smtClean="0">
                  <a:solidFill>
                    <a:schemeClr val="tx1"/>
                  </a:solidFill>
                </a:rPr>
                <a:t>명령어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직선 화살표 연결선 41"/>
            <p:cNvCxnSpPr/>
            <p:nvPr/>
          </p:nvCxnSpPr>
          <p:spPr>
            <a:xfrm flipH="1">
              <a:off x="2699792" y="2189278"/>
              <a:ext cx="2664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0158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 smtClean="0"/>
              <a:t>명령어 체험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700808"/>
            <a:ext cx="8686800" cy="23042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TURTLEBOT3 Burger </a:t>
            </a:r>
            <a:r>
              <a:rPr lang="ko-KR" altLang="en-US" sz="2400" dirty="0" smtClean="0"/>
              <a:t>에서 이하를 실행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endParaRPr lang="en-US" altLang="ko-KR" sz="2400" dirty="0" smtClean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git</a:t>
            </a:r>
            <a:r>
              <a:rPr lang="en-US" altLang="ko-KR" sz="2400" dirty="0" smtClean="0"/>
              <a:t> clone </a:t>
            </a:r>
            <a:r>
              <a:rPr lang="en-US" altLang="ko-KR" sz="2400" dirty="0" smtClean="0">
                <a:hlinkClick r:id="rId2"/>
              </a:rPr>
              <a:t>https://github.com/ROBOTIS-GIT/turtlebot3.git</a:t>
            </a:r>
            <a:endParaRPr lang="en-US" altLang="ko-KR" sz="2400" dirty="0" smtClean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 &amp;&amp; </a:t>
            </a:r>
            <a:r>
              <a:rPr lang="en-US" altLang="ko-KR" sz="2400" dirty="0" err="1" smtClean="0"/>
              <a:t>catkin_make</a:t>
            </a:r>
            <a:endParaRPr lang="en-US" altLang="ko-KR" sz="2400" dirty="0"/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진행자를 </a:t>
            </a:r>
            <a:r>
              <a:rPr lang="ko-KR" altLang="en-US" sz="2400" dirty="0" smtClean="0"/>
              <a:t>따라서 </a:t>
            </a:r>
            <a:r>
              <a:rPr lang="en-US" altLang="ko-KR" sz="2400" dirty="0" smtClean="0"/>
              <a:t>IP</a:t>
            </a:r>
            <a:r>
              <a:rPr lang="ko-KR" altLang="en-US" sz="2400" dirty="0" smtClean="0"/>
              <a:t>설정 후 이하를 실행</a:t>
            </a:r>
            <a:endParaRPr lang="en-US" altLang="ko-KR" sz="2400" dirty="0" smtClean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rospack</a:t>
            </a:r>
            <a:r>
              <a:rPr lang="en-US" altLang="ko-KR" sz="2400" dirty="0" smtClean="0"/>
              <a:t> profile</a:t>
            </a:r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roslaunch</a:t>
            </a:r>
            <a:r>
              <a:rPr lang="en-US" altLang="ko-KR" sz="2400" dirty="0" smtClean="0"/>
              <a:t> </a:t>
            </a:r>
            <a:r>
              <a:rPr lang="en-US" altLang="ko-KR" sz="2400" i="1" dirty="0" smtClean="0"/>
              <a:t>turtlebot3_bringup</a:t>
            </a:r>
            <a:r>
              <a:rPr lang="en-US" altLang="ko-KR" sz="2400" dirty="0" smtClean="0"/>
              <a:t> </a:t>
            </a:r>
            <a:r>
              <a:rPr lang="en-US" altLang="ko-KR" sz="2400" b="1" dirty="0" smtClean="0"/>
              <a:t>turtlebot3_robot.launch</a:t>
            </a:r>
          </a:p>
        </p:txBody>
      </p:sp>
    </p:spTree>
    <p:extLst>
      <p:ext uri="{BB962C8B-B14F-4D97-AF65-F5344CB8AC3E}">
        <p14:creationId xmlns:p14="http://schemas.microsoft.com/office/powerpoint/2010/main" val="1919888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 smtClean="0"/>
              <a:t>명령어 체험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700808"/>
            <a:ext cx="8686800" cy="23042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Laptop </a:t>
            </a:r>
            <a:r>
              <a:rPr lang="ko-KR" altLang="en-US" sz="2400" dirty="0" smtClean="0"/>
              <a:t>에서 이하를 실행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endParaRPr lang="en-US" altLang="ko-KR" sz="2400" dirty="0" smtClean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git</a:t>
            </a:r>
            <a:r>
              <a:rPr lang="en-US" altLang="ko-KR" sz="2400" dirty="0" smtClean="0"/>
              <a:t> clone </a:t>
            </a:r>
            <a:r>
              <a:rPr lang="en-US" altLang="ko-KR" sz="2400" dirty="0" smtClean="0">
                <a:hlinkClick r:id="rId2"/>
              </a:rPr>
              <a:t>https://github.com/ROBOTIS-GIT/turtlebot3.git</a:t>
            </a:r>
            <a:endParaRPr lang="en-US" altLang="ko-KR" sz="2400" dirty="0" smtClean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 &amp;&amp; </a:t>
            </a:r>
            <a:r>
              <a:rPr lang="en-US" altLang="ko-KR" sz="2400" dirty="0" err="1" smtClean="0"/>
              <a:t>catkin_make</a:t>
            </a:r>
            <a:endParaRPr lang="en-US" altLang="ko-KR" sz="2400" dirty="0"/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진행자를 </a:t>
            </a:r>
            <a:r>
              <a:rPr lang="ko-KR" altLang="en-US" sz="2400" dirty="0" smtClean="0"/>
              <a:t>따라서 </a:t>
            </a:r>
            <a:r>
              <a:rPr lang="en-US" altLang="ko-KR" sz="2400" dirty="0" smtClean="0"/>
              <a:t>IP</a:t>
            </a:r>
            <a:r>
              <a:rPr lang="ko-KR" altLang="en-US" sz="2400" dirty="0" smtClean="0"/>
              <a:t>설정 후 이하를 실행</a:t>
            </a:r>
            <a:endParaRPr lang="en-US" altLang="ko-KR" sz="2400" dirty="0" smtClean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rospack</a:t>
            </a:r>
            <a:r>
              <a:rPr lang="en-US" altLang="ko-KR" sz="2400" dirty="0" smtClean="0"/>
              <a:t> profile</a:t>
            </a:r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teleop_twist_keyboard</a:t>
            </a:r>
            <a:r>
              <a:rPr lang="en-US" altLang="ko-KR" sz="2400" dirty="0" smtClean="0"/>
              <a:t> </a:t>
            </a:r>
            <a:r>
              <a:rPr lang="en-US" altLang="ko-KR" sz="2400" b="1" dirty="0" smtClean="0"/>
              <a:t>teleop_twist_keyboard.py</a:t>
            </a:r>
          </a:p>
        </p:txBody>
      </p:sp>
    </p:spTree>
    <p:extLst>
      <p:ext uri="{BB962C8B-B14F-4D97-AF65-F5344CB8AC3E}">
        <p14:creationId xmlns:p14="http://schemas.microsoft.com/office/powerpoint/2010/main" val="2331036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눈치 체셨나요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700808"/>
            <a:ext cx="8686800" cy="23042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400" dirty="0" smtClean="0"/>
              <a:t>방금 킨 키보드 </a:t>
            </a:r>
            <a:r>
              <a:rPr lang="en-US" altLang="ko-KR" sz="2400" dirty="0" smtClean="0"/>
              <a:t>Node</a:t>
            </a:r>
          </a:p>
          <a:p>
            <a:endParaRPr lang="en-US" altLang="ko-KR" sz="2400" dirty="0"/>
          </a:p>
          <a:p>
            <a:r>
              <a:rPr lang="en-US" altLang="ko-KR" sz="2400" dirty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/>
              <a:t>teleop_twist_keyboard</a:t>
            </a:r>
            <a:r>
              <a:rPr lang="en-US" altLang="ko-KR" sz="2400" dirty="0"/>
              <a:t> </a:t>
            </a:r>
            <a:r>
              <a:rPr lang="en-US" altLang="ko-KR" sz="2400" b="1" dirty="0"/>
              <a:t>teleop_twist_keyboard.py</a:t>
            </a:r>
          </a:p>
          <a:p>
            <a:endParaRPr lang="en-US" altLang="ko-KR" sz="2400" dirty="0" smtClean="0"/>
          </a:p>
          <a:p>
            <a:pPr marL="0" indent="0">
              <a:buNone/>
            </a:pPr>
            <a:r>
              <a:rPr lang="ko-KR" altLang="en-US" sz="2400" dirty="0" smtClean="0"/>
              <a:t>아까 거북이 조종했던 키보드 </a:t>
            </a:r>
            <a:r>
              <a:rPr lang="en-US" altLang="ko-KR" sz="2400" dirty="0" smtClean="0"/>
              <a:t>Node</a:t>
            </a:r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/>
              <a:t>rosrun</a:t>
            </a:r>
            <a:r>
              <a:rPr lang="en-US" altLang="ko-KR" sz="2400" dirty="0"/>
              <a:t> </a:t>
            </a:r>
            <a:r>
              <a:rPr lang="en-US" altLang="ko-KR" sz="2400" i="1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b="1" dirty="0" err="1" smtClean="0"/>
              <a:t>turtle_teleop_key</a:t>
            </a:r>
            <a:endParaRPr lang="en-US" altLang="ko-KR" sz="2400" b="1" dirty="0" smtClean="0"/>
          </a:p>
        </p:txBody>
      </p:sp>
      <p:sp>
        <p:nvSpPr>
          <p:cNvPr id="3" name="직사각형 2"/>
          <p:cNvSpPr/>
          <p:nvPr/>
        </p:nvSpPr>
        <p:spPr>
          <a:xfrm>
            <a:off x="473074" y="5589240"/>
            <a:ext cx="83473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/>
              <a:t>사실 </a:t>
            </a:r>
            <a:r>
              <a:rPr lang="en-US" altLang="ko-KR" sz="2400" dirty="0"/>
              <a:t>99% </a:t>
            </a:r>
            <a:r>
              <a:rPr lang="ko-KR" altLang="en-US" sz="2400" b="1" dirty="0"/>
              <a:t>동일한 소스</a:t>
            </a:r>
            <a:r>
              <a:rPr lang="ko-KR" altLang="en-US" sz="2400" dirty="0"/>
              <a:t>입니다</a:t>
            </a:r>
            <a:r>
              <a:rPr lang="en-US" altLang="ko-KR" sz="2400" dirty="0"/>
              <a:t>. </a:t>
            </a:r>
            <a:r>
              <a:rPr lang="ko-KR" altLang="en-US" sz="2400" dirty="0" smtClean="0"/>
              <a:t>즉 </a:t>
            </a:r>
            <a:r>
              <a:rPr lang="en-US" altLang="ko-KR" sz="2400" dirty="0" smtClean="0"/>
              <a:t>1</a:t>
            </a:r>
            <a:r>
              <a:rPr lang="en-US" altLang="ko-KR" sz="2400" dirty="0"/>
              <a:t>% </a:t>
            </a:r>
            <a:r>
              <a:rPr lang="ko-KR" altLang="en-US" sz="2400" dirty="0" smtClean="0"/>
              <a:t>만 바꾸면 </a:t>
            </a:r>
            <a:r>
              <a:rPr lang="ko-KR" altLang="en-US" sz="2400" b="1" dirty="0" smtClean="0"/>
              <a:t>똑같이 쓸 수 있다</a:t>
            </a:r>
            <a:r>
              <a:rPr lang="ko-KR" altLang="en-US" sz="2400" dirty="0" smtClean="0"/>
              <a:t>는 말씀</a:t>
            </a:r>
            <a:r>
              <a:rPr lang="en-US" altLang="ko-KR" sz="2400" dirty="0" smtClean="0"/>
              <a:t>! </a:t>
            </a:r>
            <a:r>
              <a:rPr lang="ko-KR" altLang="en-US" sz="2400" dirty="0" smtClean="0"/>
              <a:t>뭐가 </a:t>
            </a:r>
            <a:r>
              <a:rPr lang="ko-KR" altLang="en-US" sz="2400" dirty="0"/>
              <a:t>다를까요</a:t>
            </a:r>
            <a:r>
              <a:rPr lang="en-US" altLang="ko-KR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4040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눈치 체셨나요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320675" y="1561570"/>
            <a:ext cx="7347669" cy="2385008"/>
            <a:chOff x="320675" y="1561569"/>
            <a:chExt cx="8837955" cy="2868746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320675" y="3505646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6955348" y="3505645"/>
              <a:ext cx="2203282" cy="908405"/>
            </a:xfrm>
            <a:prstGeom prst="roundRect">
              <a:avLst>
                <a:gd name="adj" fmla="val 43514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346913" y="3505646"/>
              <a:ext cx="2941283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teleop_twist_keyboard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125102" y="3566220"/>
              <a:ext cx="1860303" cy="8640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err="1" smtClean="0">
                  <a:solidFill>
                    <a:schemeClr val="accent2"/>
                  </a:solidFill>
                </a:rPr>
                <a:t>터틀봇</a:t>
              </a:r>
              <a:r>
                <a:rPr lang="en-US" altLang="ko-KR" sz="1400" b="1" dirty="0" smtClean="0">
                  <a:solidFill>
                    <a:schemeClr val="accent2"/>
                  </a:solidFill>
                </a:rPr>
                <a:t>3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3252158" y="1561569"/>
              <a:ext cx="3028236" cy="2339774"/>
              <a:chOff x="3252158" y="2426065"/>
              <a:chExt cx="3028236" cy="2339774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3616099" y="2818770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4020695" y="2426065"/>
                <a:ext cx="1855102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“/</a:t>
                </a:r>
                <a:r>
                  <a:rPr lang="en-US" altLang="ko-KR" sz="1400" b="1" dirty="0" err="1" smtClean="0">
                    <a:solidFill>
                      <a:schemeClr val="tx1"/>
                    </a:solidFill>
                  </a:rPr>
                  <a:t>cmd_vel</a:t>
                </a:r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”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" name="그룹 14"/>
              <p:cNvGrpSpPr/>
              <p:nvPr/>
            </p:nvGrpSpPr>
            <p:grpSpPr>
              <a:xfrm>
                <a:off x="3760115" y="3017609"/>
                <a:ext cx="598180" cy="393204"/>
                <a:chOff x="2627784" y="3553725"/>
                <a:chExt cx="598180" cy="393204"/>
              </a:xfrm>
            </p:grpSpPr>
            <p:sp>
              <p:nvSpPr>
                <p:cNvPr id="17" name="왼쪽 중괄호 16"/>
                <p:cNvSpPr/>
                <p:nvPr/>
              </p:nvSpPr>
              <p:spPr>
                <a:xfrm>
                  <a:off x="2627784" y="3554931"/>
                  <a:ext cx="216023" cy="391998"/>
                </a:xfrm>
                <a:prstGeom prst="leftBrac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/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2843808" y="3553725"/>
                  <a:ext cx="382156" cy="37020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 smtClean="0"/>
                    <a:t>…</a:t>
                  </a:r>
                  <a:endParaRPr lang="ko-KR" altLang="en-US" sz="1400" dirty="0"/>
                </a:p>
              </p:txBody>
            </p:sp>
          </p:grpSp>
          <p:sp>
            <p:nvSpPr>
              <p:cNvPr id="16" name="자유형 15"/>
              <p:cNvSpPr/>
              <p:nvPr/>
            </p:nvSpPr>
            <p:spPr>
              <a:xfrm>
                <a:off x="3252158" y="3717033"/>
                <a:ext cx="983412" cy="1048806"/>
              </a:xfrm>
              <a:custGeom>
                <a:avLst/>
                <a:gdLst>
                  <a:gd name="connsiteX0" fmla="*/ 0 w 983412"/>
                  <a:gd name="connsiteY0" fmla="*/ 2881223 h 2881666"/>
                  <a:gd name="connsiteX1" fmla="*/ 621102 w 983412"/>
                  <a:gd name="connsiteY1" fmla="*/ 2406770 h 2881666"/>
                  <a:gd name="connsiteX2" fmla="*/ 983412 w 983412"/>
                  <a:gd name="connsiteY2" fmla="*/ 0 h 2881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83412" h="2881666">
                    <a:moveTo>
                      <a:pt x="0" y="2881223"/>
                    </a:moveTo>
                    <a:cubicBezTo>
                      <a:pt x="228600" y="2884098"/>
                      <a:pt x="457200" y="2886974"/>
                      <a:pt x="621102" y="2406770"/>
                    </a:cubicBezTo>
                    <a:cubicBezTo>
                      <a:pt x="785004" y="1926566"/>
                      <a:pt x="884208" y="963283"/>
                      <a:pt x="983412" y="0"/>
                    </a:cubicBezTo>
                  </a:path>
                </a:pathLst>
              </a:custGeom>
              <a:noFill/>
              <a:ln>
                <a:solidFill>
                  <a:srgbClr val="00B050"/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grpSp>
          <p:nvGrpSpPr>
            <p:cNvPr id="19" name="그룹 18"/>
            <p:cNvGrpSpPr/>
            <p:nvPr/>
          </p:nvGrpSpPr>
          <p:grpSpPr>
            <a:xfrm>
              <a:off x="610084" y="1561569"/>
              <a:ext cx="2710479" cy="1184793"/>
              <a:chOff x="3860027" y="2780928"/>
              <a:chExt cx="2710479" cy="1184793"/>
            </a:xfrm>
          </p:grpSpPr>
          <p:sp>
            <p:nvSpPr>
              <p:cNvPr id="20" name="직사각형 19"/>
              <p:cNvSpPr/>
              <p:nvPr/>
            </p:nvSpPr>
            <p:spPr>
              <a:xfrm>
                <a:off x="4258043" y="3325528"/>
                <a:ext cx="2312463" cy="44629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…</a:t>
                </a: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3945678" y="2780928"/>
                <a:ext cx="2493686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geometry_msgs.msg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직사각형 23"/>
              <p:cNvSpPr/>
              <p:nvPr/>
            </p:nvSpPr>
            <p:spPr>
              <a:xfrm>
                <a:off x="3860027" y="3173633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25" name="자유형 24"/>
            <p:cNvSpPr/>
            <p:nvPr/>
          </p:nvSpPr>
          <p:spPr>
            <a:xfrm>
              <a:off x="5736566" y="2746361"/>
              <a:ext cx="1086928" cy="984689"/>
            </a:xfrm>
            <a:custGeom>
              <a:avLst/>
              <a:gdLst>
                <a:gd name="connsiteX0" fmla="*/ 0 w 1086928"/>
                <a:gd name="connsiteY0" fmla="*/ 0 h 2410258"/>
                <a:gd name="connsiteX1" fmla="*/ 319177 w 1086928"/>
                <a:gd name="connsiteY1" fmla="*/ 2027207 h 2410258"/>
                <a:gd name="connsiteX2" fmla="*/ 1086928 w 1086928"/>
                <a:gd name="connsiteY2" fmla="*/ 2406770 h 2410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6928" h="2410258">
                  <a:moveTo>
                    <a:pt x="0" y="0"/>
                  </a:moveTo>
                  <a:cubicBezTo>
                    <a:pt x="69011" y="813039"/>
                    <a:pt x="138022" y="1626079"/>
                    <a:pt x="319177" y="2027207"/>
                  </a:cubicBezTo>
                  <a:cubicBezTo>
                    <a:pt x="500332" y="2428335"/>
                    <a:pt x="793630" y="2417552"/>
                    <a:pt x="1086928" y="2406770"/>
                  </a:cubicBezTo>
                </a:path>
              </a:pathLst>
            </a:custGeom>
            <a:noFill/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320675" y="4144491"/>
            <a:ext cx="7385117" cy="2371486"/>
            <a:chOff x="320675" y="1561569"/>
            <a:chExt cx="8882996" cy="2852481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320675" y="3505646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6955348" y="3505645"/>
              <a:ext cx="2203280" cy="908405"/>
            </a:xfrm>
            <a:prstGeom prst="roundRect">
              <a:avLst>
                <a:gd name="adj" fmla="val 43514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46913" y="3505646"/>
              <a:ext cx="2941283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turtle_teleop_key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6910304" y="3508936"/>
              <a:ext cx="2293367" cy="8640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accent2"/>
                  </a:solidFill>
                </a:rPr>
                <a:t>t</a:t>
              </a:r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urtlesim_node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grpSp>
          <p:nvGrpSpPr>
            <p:cNvPr id="49" name="그룹 48"/>
            <p:cNvGrpSpPr/>
            <p:nvPr/>
          </p:nvGrpSpPr>
          <p:grpSpPr>
            <a:xfrm>
              <a:off x="3252158" y="1561569"/>
              <a:ext cx="3028236" cy="2339774"/>
              <a:chOff x="3252158" y="2426065"/>
              <a:chExt cx="3028236" cy="2339774"/>
            </a:xfrm>
          </p:grpSpPr>
          <p:sp>
            <p:nvSpPr>
              <p:cNvPr id="56" name="직사각형 55"/>
              <p:cNvSpPr/>
              <p:nvPr/>
            </p:nvSpPr>
            <p:spPr>
              <a:xfrm>
                <a:off x="3616099" y="2818770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3818396" y="2426065"/>
                <a:ext cx="2259699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“/turtle1/</a:t>
                </a:r>
                <a:r>
                  <a:rPr lang="en-US" altLang="ko-KR" sz="1400" b="1" dirty="0" err="1" smtClean="0">
                    <a:solidFill>
                      <a:schemeClr val="tx1"/>
                    </a:solidFill>
                  </a:rPr>
                  <a:t>cmd_vel</a:t>
                </a:r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”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8" name="그룹 57"/>
              <p:cNvGrpSpPr/>
              <p:nvPr/>
            </p:nvGrpSpPr>
            <p:grpSpPr>
              <a:xfrm>
                <a:off x="3760115" y="2891648"/>
                <a:ext cx="598180" cy="519165"/>
                <a:chOff x="2627784" y="3427764"/>
                <a:chExt cx="598180" cy="519165"/>
              </a:xfrm>
            </p:grpSpPr>
            <p:sp>
              <p:nvSpPr>
                <p:cNvPr id="60" name="왼쪽 중괄호 59"/>
                <p:cNvSpPr/>
                <p:nvPr/>
              </p:nvSpPr>
              <p:spPr>
                <a:xfrm>
                  <a:off x="2627784" y="3554931"/>
                  <a:ext cx="216023" cy="391998"/>
                </a:xfrm>
                <a:prstGeom prst="leftBrac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2843808" y="3427764"/>
                  <a:ext cx="382156" cy="37020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 smtClean="0"/>
                    <a:t>…</a:t>
                  </a:r>
                  <a:endParaRPr lang="ko-KR" altLang="en-US" sz="1400" dirty="0"/>
                </a:p>
              </p:txBody>
            </p:sp>
          </p:grpSp>
          <p:sp>
            <p:nvSpPr>
              <p:cNvPr id="59" name="자유형 58"/>
              <p:cNvSpPr/>
              <p:nvPr/>
            </p:nvSpPr>
            <p:spPr>
              <a:xfrm>
                <a:off x="3252158" y="3717033"/>
                <a:ext cx="983412" cy="1048806"/>
              </a:xfrm>
              <a:custGeom>
                <a:avLst/>
                <a:gdLst>
                  <a:gd name="connsiteX0" fmla="*/ 0 w 983412"/>
                  <a:gd name="connsiteY0" fmla="*/ 2881223 h 2881666"/>
                  <a:gd name="connsiteX1" fmla="*/ 621102 w 983412"/>
                  <a:gd name="connsiteY1" fmla="*/ 2406770 h 2881666"/>
                  <a:gd name="connsiteX2" fmla="*/ 983412 w 983412"/>
                  <a:gd name="connsiteY2" fmla="*/ 0 h 2881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83412" h="2881666">
                    <a:moveTo>
                      <a:pt x="0" y="2881223"/>
                    </a:moveTo>
                    <a:cubicBezTo>
                      <a:pt x="228600" y="2884098"/>
                      <a:pt x="457200" y="2886974"/>
                      <a:pt x="621102" y="2406770"/>
                    </a:cubicBezTo>
                    <a:cubicBezTo>
                      <a:pt x="785004" y="1926566"/>
                      <a:pt x="884208" y="963283"/>
                      <a:pt x="983412" y="0"/>
                    </a:cubicBezTo>
                  </a:path>
                </a:pathLst>
              </a:custGeom>
              <a:noFill/>
              <a:ln>
                <a:solidFill>
                  <a:srgbClr val="00B050"/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grpSp>
          <p:nvGrpSpPr>
            <p:cNvPr id="50" name="그룹 49"/>
            <p:cNvGrpSpPr/>
            <p:nvPr/>
          </p:nvGrpSpPr>
          <p:grpSpPr>
            <a:xfrm>
              <a:off x="610084" y="1561569"/>
              <a:ext cx="2710479" cy="1184793"/>
              <a:chOff x="3860027" y="2780928"/>
              <a:chExt cx="2710479" cy="1184793"/>
            </a:xfrm>
          </p:grpSpPr>
          <p:sp>
            <p:nvSpPr>
              <p:cNvPr id="52" name="직사각형 51"/>
              <p:cNvSpPr/>
              <p:nvPr/>
            </p:nvSpPr>
            <p:spPr>
              <a:xfrm>
                <a:off x="4258043" y="3346532"/>
                <a:ext cx="2312463" cy="44629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…</a:t>
                </a:r>
                <a:endParaRPr lang="en-US" altLang="ko-KR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직사각형 53"/>
              <p:cNvSpPr/>
              <p:nvPr/>
            </p:nvSpPr>
            <p:spPr>
              <a:xfrm>
                <a:off x="3945678" y="2780928"/>
                <a:ext cx="2408035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geometry_msgs.msg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3860027" y="3173633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51" name="자유형 50"/>
            <p:cNvSpPr/>
            <p:nvPr/>
          </p:nvSpPr>
          <p:spPr>
            <a:xfrm>
              <a:off x="5736566" y="2746361"/>
              <a:ext cx="1086928" cy="984689"/>
            </a:xfrm>
            <a:custGeom>
              <a:avLst/>
              <a:gdLst>
                <a:gd name="connsiteX0" fmla="*/ 0 w 1086928"/>
                <a:gd name="connsiteY0" fmla="*/ 0 h 2410258"/>
                <a:gd name="connsiteX1" fmla="*/ 319177 w 1086928"/>
                <a:gd name="connsiteY1" fmla="*/ 2027207 h 2410258"/>
                <a:gd name="connsiteX2" fmla="*/ 1086928 w 1086928"/>
                <a:gd name="connsiteY2" fmla="*/ 2406770 h 2410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6928" h="2410258">
                  <a:moveTo>
                    <a:pt x="0" y="0"/>
                  </a:moveTo>
                  <a:cubicBezTo>
                    <a:pt x="69011" y="813039"/>
                    <a:pt x="138022" y="1626079"/>
                    <a:pt x="319177" y="2027207"/>
                  </a:cubicBezTo>
                  <a:cubicBezTo>
                    <a:pt x="500332" y="2428335"/>
                    <a:pt x="793630" y="2417552"/>
                    <a:pt x="1086928" y="2406770"/>
                  </a:cubicBezTo>
                </a:path>
              </a:pathLst>
            </a:custGeom>
            <a:noFill/>
            <a:ln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62" name="왼쪽 중괄호 61"/>
          <p:cNvSpPr/>
          <p:nvPr/>
        </p:nvSpPr>
        <p:spPr>
          <a:xfrm>
            <a:off x="2304252" y="2059476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3" name="왼쪽 중괄호 62"/>
          <p:cNvSpPr/>
          <p:nvPr/>
        </p:nvSpPr>
        <p:spPr>
          <a:xfrm>
            <a:off x="2304252" y="4637289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7420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눈치 체셨나요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20675" y="3177830"/>
            <a:ext cx="2454496" cy="723860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" name="직사각형 9"/>
          <p:cNvSpPr/>
          <p:nvPr/>
        </p:nvSpPr>
        <p:spPr>
          <a:xfrm>
            <a:off x="342489" y="3177830"/>
            <a:ext cx="2445314" cy="7183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 smtClean="0">
                <a:solidFill>
                  <a:schemeClr val="accent2"/>
                </a:solidFill>
              </a:rPr>
              <a:t>teleop_twist_keyboard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757841" y="1561570"/>
            <a:ext cx="2517605" cy="1945233"/>
            <a:chOff x="3252158" y="2426065"/>
            <a:chExt cx="3028236" cy="2339774"/>
          </a:xfrm>
        </p:grpSpPr>
        <p:sp>
          <p:nvSpPr>
            <p:cNvPr id="13" name="직사각형 12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709971" y="2426065"/>
              <a:ext cx="2259335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sz="1400" b="1" dirty="0" smtClean="0">
                  <a:solidFill>
                    <a:srgbClr val="FF0000"/>
                  </a:solidFill>
                </a:rPr>
                <a:t>turtle1/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cmd_vel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3760115" y="3017609"/>
              <a:ext cx="598180" cy="393204"/>
              <a:chOff x="2627784" y="3553725"/>
              <a:chExt cx="598180" cy="393204"/>
            </a:xfrm>
          </p:grpSpPr>
          <p:sp>
            <p:nvSpPr>
              <p:cNvPr id="17" name="왼쪽 중괄호 1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843808" y="3553725"/>
                <a:ext cx="382156" cy="370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/>
                  <a:t>…</a:t>
                </a:r>
                <a:endParaRPr lang="ko-KR" altLang="en-US" sz="1400" dirty="0"/>
              </a:p>
            </p:txBody>
          </p:sp>
        </p:grpSp>
        <p:sp>
          <p:nvSpPr>
            <p:cNvPr id="16" name="자유형 15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561283" y="1561570"/>
            <a:ext cx="2253429" cy="985009"/>
            <a:chOff x="3860027" y="2780928"/>
            <a:chExt cx="2710479" cy="1184793"/>
          </a:xfrm>
        </p:grpSpPr>
        <p:sp>
          <p:nvSpPr>
            <p:cNvPr id="20" name="직사각형 1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1" dirty="0" smtClean="0">
                  <a:solidFill>
                    <a:schemeClr val="tx1"/>
                  </a:solidFill>
                </a:rPr>
                <a:t>…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3945678" y="2780928"/>
              <a:ext cx="2493686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geometry_msgs.msg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320675" y="4144491"/>
            <a:ext cx="7385117" cy="2371486"/>
            <a:chOff x="320675" y="1561569"/>
            <a:chExt cx="8882996" cy="2852481"/>
          </a:xfrm>
        </p:grpSpPr>
        <p:sp>
          <p:nvSpPr>
            <p:cNvPr id="45" name="모서리가 둥근 직사각형 44"/>
            <p:cNvSpPr/>
            <p:nvPr/>
          </p:nvSpPr>
          <p:spPr>
            <a:xfrm>
              <a:off x="320675" y="3505646"/>
              <a:ext cx="2952328" cy="870677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6955348" y="3505645"/>
              <a:ext cx="2203280" cy="908405"/>
            </a:xfrm>
            <a:prstGeom prst="roundRect">
              <a:avLst>
                <a:gd name="adj" fmla="val 43514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346913" y="3505646"/>
              <a:ext cx="2941283" cy="8640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turtle_teleop_key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6910304" y="3508936"/>
              <a:ext cx="2293367" cy="8640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err="1">
                  <a:solidFill>
                    <a:schemeClr val="accent2"/>
                  </a:solidFill>
                </a:rPr>
                <a:t>t</a:t>
              </a:r>
              <a:r>
                <a:rPr lang="en-US" altLang="ko-KR" sz="1400" b="1" dirty="0" err="1" smtClean="0">
                  <a:solidFill>
                    <a:schemeClr val="accent2"/>
                  </a:solidFill>
                </a:rPr>
                <a:t>urtlesim_node</a:t>
              </a:r>
              <a:endParaRPr lang="ko-KR" altLang="en-US" sz="1400" b="1" dirty="0">
                <a:solidFill>
                  <a:schemeClr val="accent2"/>
                </a:solidFill>
              </a:endParaRPr>
            </a:p>
          </p:txBody>
        </p:sp>
        <p:grpSp>
          <p:nvGrpSpPr>
            <p:cNvPr id="49" name="그룹 48"/>
            <p:cNvGrpSpPr/>
            <p:nvPr/>
          </p:nvGrpSpPr>
          <p:grpSpPr>
            <a:xfrm>
              <a:off x="3252158" y="1561569"/>
              <a:ext cx="3028236" cy="2339774"/>
              <a:chOff x="3252158" y="2426065"/>
              <a:chExt cx="3028236" cy="2339774"/>
            </a:xfrm>
          </p:grpSpPr>
          <p:sp>
            <p:nvSpPr>
              <p:cNvPr id="56" name="직사각형 55"/>
              <p:cNvSpPr/>
              <p:nvPr/>
            </p:nvSpPr>
            <p:spPr>
              <a:xfrm>
                <a:off x="3616099" y="2818770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3818396" y="2426065"/>
                <a:ext cx="2259699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“/turtle1/</a:t>
                </a:r>
                <a:r>
                  <a:rPr lang="en-US" altLang="ko-KR" sz="1400" b="1" dirty="0" err="1" smtClean="0">
                    <a:solidFill>
                      <a:schemeClr val="tx1"/>
                    </a:solidFill>
                  </a:rPr>
                  <a:t>cmd_vel</a:t>
                </a:r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”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8" name="그룹 57"/>
              <p:cNvGrpSpPr/>
              <p:nvPr/>
            </p:nvGrpSpPr>
            <p:grpSpPr>
              <a:xfrm>
                <a:off x="3760115" y="3018815"/>
                <a:ext cx="598180" cy="391998"/>
                <a:chOff x="2627784" y="3554931"/>
                <a:chExt cx="598180" cy="391998"/>
              </a:xfrm>
            </p:grpSpPr>
            <p:sp>
              <p:nvSpPr>
                <p:cNvPr id="60" name="왼쪽 중괄호 59"/>
                <p:cNvSpPr/>
                <p:nvPr/>
              </p:nvSpPr>
              <p:spPr>
                <a:xfrm>
                  <a:off x="2627784" y="3554931"/>
                  <a:ext cx="216023" cy="391998"/>
                </a:xfrm>
                <a:prstGeom prst="leftBrac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400"/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2843808" y="3565828"/>
                  <a:ext cx="382156" cy="37020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 smtClean="0"/>
                    <a:t>…</a:t>
                  </a:r>
                  <a:endParaRPr lang="ko-KR" altLang="en-US" sz="1400" dirty="0"/>
                </a:p>
              </p:txBody>
            </p:sp>
          </p:grpSp>
          <p:sp>
            <p:nvSpPr>
              <p:cNvPr id="59" name="자유형 58"/>
              <p:cNvSpPr/>
              <p:nvPr/>
            </p:nvSpPr>
            <p:spPr>
              <a:xfrm>
                <a:off x="3252158" y="3717033"/>
                <a:ext cx="983412" cy="1048806"/>
              </a:xfrm>
              <a:custGeom>
                <a:avLst/>
                <a:gdLst>
                  <a:gd name="connsiteX0" fmla="*/ 0 w 983412"/>
                  <a:gd name="connsiteY0" fmla="*/ 2881223 h 2881666"/>
                  <a:gd name="connsiteX1" fmla="*/ 621102 w 983412"/>
                  <a:gd name="connsiteY1" fmla="*/ 2406770 h 2881666"/>
                  <a:gd name="connsiteX2" fmla="*/ 983412 w 983412"/>
                  <a:gd name="connsiteY2" fmla="*/ 0 h 2881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83412" h="2881666">
                    <a:moveTo>
                      <a:pt x="0" y="2881223"/>
                    </a:moveTo>
                    <a:cubicBezTo>
                      <a:pt x="228600" y="2884098"/>
                      <a:pt x="457200" y="2886974"/>
                      <a:pt x="621102" y="2406770"/>
                    </a:cubicBezTo>
                    <a:cubicBezTo>
                      <a:pt x="785004" y="1926566"/>
                      <a:pt x="884208" y="963283"/>
                      <a:pt x="983412" y="0"/>
                    </a:cubicBezTo>
                  </a:path>
                </a:pathLst>
              </a:custGeom>
              <a:noFill/>
              <a:ln>
                <a:solidFill>
                  <a:srgbClr val="00B050"/>
                </a:solidFill>
                <a:headEnd type="none" w="med" len="med"/>
                <a:tailEnd type="arrow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grpSp>
          <p:nvGrpSpPr>
            <p:cNvPr id="50" name="그룹 49"/>
            <p:cNvGrpSpPr/>
            <p:nvPr/>
          </p:nvGrpSpPr>
          <p:grpSpPr>
            <a:xfrm>
              <a:off x="610084" y="1561569"/>
              <a:ext cx="2710479" cy="1184793"/>
              <a:chOff x="3860027" y="2780928"/>
              <a:chExt cx="2710479" cy="1184793"/>
            </a:xfrm>
          </p:grpSpPr>
          <p:sp>
            <p:nvSpPr>
              <p:cNvPr id="52" name="직사각형 51"/>
              <p:cNvSpPr/>
              <p:nvPr/>
            </p:nvSpPr>
            <p:spPr>
              <a:xfrm>
                <a:off x="4258043" y="3346532"/>
                <a:ext cx="2312463" cy="44629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400" b="1" dirty="0" smtClean="0">
                    <a:solidFill>
                      <a:schemeClr val="tx1"/>
                    </a:solidFill>
                  </a:rPr>
                  <a:t>…</a:t>
                </a:r>
                <a:endParaRPr lang="en-US" altLang="ko-KR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직사각형 53"/>
              <p:cNvSpPr/>
              <p:nvPr/>
            </p:nvSpPr>
            <p:spPr>
              <a:xfrm>
                <a:off x="3945678" y="2780928"/>
                <a:ext cx="2408035" cy="2127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b="1" dirty="0">
                    <a:solidFill>
                      <a:schemeClr val="tx1"/>
                    </a:solidFill>
                  </a:rPr>
                  <a:t>geometry_msgs.msg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3860027" y="3173633"/>
                <a:ext cx="2664295" cy="79208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</p:grpSp>
      <p:sp>
        <p:nvSpPr>
          <p:cNvPr id="62" name="왼쪽 중괄호 61"/>
          <p:cNvSpPr/>
          <p:nvPr/>
        </p:nvSpPr>
        <p:spPr>
          <a:xfrm>
            <a:off x="2304252" y="2059476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3" name="왼쪽 중괄호 62"/>
          <p:cNvSpPr/>
          <p:nvPr/>
        </p:nvSpPr>
        <p:spPr>
          <a:xfrm>
            <a:off x="2304252" y="4637289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5275446" y="2634850"/>
            <a:ext cx="1168762" cy="301889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6012160" y="3440025"/>
            <a:ext cx="33123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 smtClean="0"/>
              <a:t>터틀봇</a:t>
            </a:r>
            <a:r>
              <a:rPr lang="en-US" altLang="ko-KR" dirty="0" smtClean="0"/>
              <a:t>3</a:t>
            </a:r>
            <a:r>
              <a:rPr lang="ko-KR" altLang="en-US" dirty="0" smtClean="0"/>
              <a:t>를 움직이던 아이가</a:t>
            </a:r>
            <a:endParaRPr lang="en-US" altLang="ko-KR" dirty="0" smtClean="0"/>
          </a:p>
          <a:p>
            <a:r>
              <a:rPr lang="ko-KR" altLang="en-US" dirty="0" smtClean="0"/>
              <a:t>그림 속의 거북이도</a:t>
            </a:r>
            <a:endParaRPr lang="en-US" altLang="ko-KR" dirty="0" smtClean="0"/>
          </a:p>
          <a:p>
            <a:r>
              <a:rPr lang="ko-KR" altLang="en-US" dirty="0" smtClean="0"/>
              <a:t>조종할 수 있게 됩니다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4494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Why ROS?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BMW Automated Driving @ </a:t>
            </a:r>
            <a:r>
              <a:rPr lang="en-US" altLang="ko-KR" dirty="0" err="1" smtClean="0"/>
              <a:t>ROSCon</a:t>
            </a:r>
            <a:r>
              <a:rPr lang="en-US" altLang="ko-KR" dirty="0" smtClean="0"/>
              <a:t> 2015</a:t>
            </a:r>
          </a:p>
        </p:txBody>
      </p:sp>
      <p:pic>
        <p:nvPicPr>
          <p:cNvPr id="1026" name="Picture 2" descr="vimeo ros bmw에 대한 이미지 검색결과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348880"/>
            <a:ext cx="7511481" cy="4225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923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쉬는 타임 및 질문 타임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5</a:t>
            </a:r>
            <a:r>
              <a:rPr lang="ko-KR" altLang="en-US" dirty="0" smtClean="0"/>
              <a:t>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9872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 smtClean="0"/>
              <a:t>란 무엇인고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0675" y="1600200"/>
            <a:ext cx="4330824" cy="4525963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Operating System (OS)</a:t>
            </a:r>
          </a:p>
          <a:p>
            <a:pPr lvl="1"/>
            <a:r>
              <a:rPr lang="ko-KR" altLang="en-US" sz="2000" dirty="0" smtClean="0"/>
              <a:t>하드웨어 관리</a:t>
            </a:r>
            <a:endParaRPr lang="en-US" altLang="ko-KR" sz="2000" dirty="0" smtClean="0"/>
          </a:p>
          <a:p>
            <a:pPr lvl="1"/>
            <a:r>
              <a:rPr lang="ko-KR" altLang="en-US" sz="2000" dirty="0" smtClean="0"/>
              <a:t>응용 프로그램 관리</a:t>
            </a:r>
            <a:endParaRPr lang="en-US" altLang="ko-KR" sz="2000" dirty="0" smtClean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4" name="Picture 10" descr="운영체제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3040157"/>
            <a:ext cx="2160240" cy="3197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803260" y="6237312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Wiki </a:t>
            </a:r>
            <a:r>
              <a:rPr lang="ko-KR" altLang="en-US" b="1" dirty="0" smtClean="0"/>
              <a:t>발췌</a:t>
            </a:r>
            <a:endParaRPr lang="ko-KR" altLang="en-US" b="1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4580106" y="1604417"/>
            <a:ext cx="467241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/>
              <a:t>Robot Operating System</a:t>
            </a:r>
          </a:p>
          <a:p>
            <a:pPr lvl="1"/>
            <a:r>
              <a:rPr lang="ko-KR" altLang="en-US" sz="2000" dirty="0" smtClean="0"/>
              <a:t>복잡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방대한 분야의 로봇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제작을 위한 </a:t>
            </a:r>
            <a:r>
              <a:rPr lang="en-US" altLang="ko-KR" sz="2000" b="1" dirty="0" smtClean="0"/>
              <a:t>Tools &amp; Libraries</a:t>
            </a:r>
          </a:p>
          <a:p>
            <a:pPr lvl="1"/>
            <a:endParaRPr lang="en-US" altLang="ko-KR" sz="2000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5676728" y="3087050"/>
            <a:ext cx="2018222" cy="50455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사용</a:t>
            </a:r>
            <a:r>
              <a:rPr lang="ko-KR" altLang="en-US" dirty="0">
                <a:solidFill>
                  <a:schemeClr val="tx1"/>
                </a:solidFill>
              </a:rPr>
              <a:t>자</a:t>
            </a:r>
          </a:p>
        </p:txBody>
      </p:sp>
      <p:sp>
        <p:nvSpPr>
          <p:cNvPr id="8" name="오른쪽 화살표 7"/>
          <p:cNvSpPr/>
          <p:nvPr/>
        </p:nvSpPr>
        <p:spPr>
          <a:xfrm rot="5400000">
            <a:off x="7172951" y="3582568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676728" y="3942175"/>
            <a:ext cx="2018222" cy="50455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ROS Application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오른쪽 화살표 14"/>
          <p:cNvSpPr/>
          <p:nvPr/>
        </p:nvSpPr>
        <p:spPr>
          <a:xfrm rot="5400000">
            <a:off x="7172951" y="4437692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오른쪽 화살표 16"/>
          <p:cNvSpPr/>
          <p:nvPr/>
        </p:nvSpPr>
        <p:spPr>
          <a:xfrm rot="16200000">
            <a:off x="5899675" y="3582567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676728" y="4797300"/>
            <a:ext cx="2018222" cy="5045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오른쪽 화살표 15"/>
          <p:cNvSpPr/>
          <p:nvPr/>
        </p:nvSpPr>
        <p:spPr>
          <a:xfrm rot="5400000">
            <a:off x="7172952" y="5292818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오른쪽 화살표 17"/>
          <p:cNvSpPr/>
          <p:nvPr/>
        </p:nvSpPr>
        <p:spPr>
          <a:xfrm rot="16200000">
            <a:off x="5899675" y="4437691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676728" y="5652426"/>
            <a:ext cx="2018222" cy="5045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Robot Hardware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오른쪽 화살표 18"/>
          <p:cNvSpPr/>
          <p:nvPr/>
        </p:nvSpPr>
        <p:spPr>
          <a:xfrm rot="16200000">
            <a:off x="5899675" y="5292817"/>
            <a:ext cx="350570" cy="368647"/>
          </a:xfrm>
          <a:prstGeom prst="rightArrow">
            <a:avLst>
              <a:gd name="adj1" fmla="val 69340"/>
              <a:gd name="adj2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00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아까 등장했던 </a:t>
            </a:r>
            <a:r>
              <a:rPr lang="en-US" altLang="ko-KR" dirty="0" smtClean="0"/>
              <a:t>IP</a:t>
            </a:r>
            <a:r>
              <a:rPr lang="ko-KR" altLang="en-US" dirty="0" smtClean="0"/>
              <a:t>는 뭔가요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168275" y="1763011"/>
            <a:ext cx="8868221" cy="4831333"/>
            <a:chOff x="168275" y="1763011"/>
            <a:chExt cx="8868221" cy="4831333"/>
          </a:xfrm>
        </p:grpSpPr>
        <p:pic>
          <p:nvPicPr>
            <p:cNvPr id="4" name="Picture 2" descr="magician hand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275" y="1763011"/>
              <a:ext cx="8868221" cy="48313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/>
            <p:cNvGrpSpPr/>
            <p:nvPr/>
          </p:nvGrpSpPr>
          <p:grpSpPr>
            <a:xfrm>
              <a:off x="2873423" y="4456852"/>
              <a:ext cx="3188536" cy="1537804"/>
              <a:chOff x="-1408994" y="2993804"/>
              <a:chExt cx="3888431" cy="1875357"/>
            </a:xfrm>
          </p:grpSpPr>
          <p:sp>
            <p:nvSpPr>
              <p:cNvPr id="6" name="직사각형 5"/>
              <p:cNvSpPr/>
              <p:nvPr/>
            </p:nvSpPr>
            <p:spPr>
              <a:xfrm>
                <a:off x="-1408994" y="2993804"/>
                <a:ext cx="3888431" cy="18753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-1408994" y="3157387"/>
                <a:ext cx="3809144" cy="1597253"/>
                <a:chOff x="320675" y="2416684"/>
                <a:chExt cx="7328155" cy="3072848"/>
              </a:xfrm>
            </p:grpSpPr>
            <p:sp>
              <p:nvSpPr>
                <p:cNvPr id="8" name="모서리가 둥근 직사각형 7"/>
                <p:cNvSpPr/>
                <p:nvPr/>
              </p:nvSpPr>
              <p:spPr>
                <a:xfrm>
                  <a:off x="320675" y="4581128"/>
                  <a:ext cx="2952328" cy="870677"/>
                </a:xfrm>
                <a:prstGeom prst="roundRect">
                  <a:avLst>
                    <a:gd name="adj" fmla="val 40546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9" name="모서리가 둥근 직사각형 8"/>
                <p:cNvSpPr/>
                <p:nvPr/>
              </p:nvSpPr>
              <p:spPr>
                <a:xfrm>
                  <a:off x="5869164" y="4581127"/>
                  <a:ext cx="1779666" cy="908405"/>
                </a:xfrm>
                <a:prstGeom prst="roundRect">
                  <a:avLst>
                    <a:gd name="adj" fmla="val 43514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10" name="직사각형 9"/>
                <p:cNvSpPr/>
                <p:nvPr/>
              </p:nvSpPr>
              <p:spPr>
                <a:xfrm>
                  <a:off x="346913" y="4581128"/>
                  <a:ext cx="2941283" cy="86409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>
                      <a:solidFill>
                        <a:schemeClr val="accent2"/>
                      </a:solidFill>
                    </a:rPr>
                    <a:t>key_to_vel.cpp</a:t>
                  </a:r>
                  <a:endParaRPr lang="ko-KR" altLang="en-US" sz="700" b="1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1" name="직사각형 10"/>
                <p:cNvSpPr/>
                <p:nvPr/>
              </p:nvSpPr>
              <p:spPr>
                <a:xfrm>
                  <a:off x="5869163" y="4584420"/>
                  <a:ext cx="1762448" cy="86409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 smtClean="0">
                      <a:solidFill>
                        <a:schemeClr val="accent2"/>
                      </a:solidFill>
                    </a:rPr>
                    <a:t>viewer.cpp</a:t>
                  </a:r>
                  <a:endParaRPr lang="ko-KR" altLang="en-US" sz="700" b="1" dirty="0">
                    <a:solidFill>
                      <a:schemeClr val="accent2"/>
                    </a:solidFill>
                  </a:endParaRPr>
                </a:p>
              </p:txBody>
            </p:sp>
            <p:grpSp>
              <p:nvGrpSpPr>
                <p:cNvPr id="12" name="그룹 11"/>
                <p:cNvGrpSpPr/>
                <p:nvPr/>
              </p:nvGrpSpPr>
              <p:grpSpPr>
                <a:xfrm>
                  <a:off x="3252158" y="2416684"/>
                  <a:ext cx="2066626" cy="2618646"/>
                  <a:chOff x="3252158" y="2426065"/>
                  <a:chExt cx="2066626" cy="2618646"/>
                </a:xfrm>
              </p:grpSpPr>
              <p:sp>
                <p:nvSpPr>
                  <p:cNvPr id="19" name="직사각형 18"/>
                  <p:cNvSpPr/>
                  <p:nvPr/>
                </p:nvSpPr>
                <p:spPr>
                  <a:xfrm>
                    <a:off x="3616099" y="2818769"/>
                    <a:ext cx="1577002" cy="792088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20" name="직사각형 19"/>
                  <p:cNvSpPr/>
                  <p:nvPr/>
                </p:nvSpPr>
                <p:spPr>
                  <a:xfrm>
                    <a:off x="3463682" y="2426065"/>
                    <a:ext cx="1855102" cy="2127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“/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k_v_vel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”</a:t>
                    </a:r>
                    <a:endParaRPr lang="ko-KR" altLang="en-US" sz="700" b="1" dirty="0">
                      <a:solidFill>
                        <a:schemeClr val="tx1"/>
                      </a:solidFill>
                    </a:endParaRPr>
                  </a:p>
                </p:txBody>
              </p:sp>
              <p:grpSp>
                <p:nvGrpSpPr>
                  <p:cNvPr id="21" name="그룹 20"/>
                  <p:cNvGrpSpPr/>
                  <p:nvPr/>
                </p:nvGrpSpPr>
                <p:grpSpPr>
                  <a:xfrm>
                    <a:off x="3760115" y="2891648"/>
                    <a:ext cx="1160746" cy="722083"/>
                    <a:chOff x="2627784" y="3427764"/>
                    <a:chExt cx="1160746" cy="722083"/>
                  </a:xfrm>
                </p:grpSpPr>
                <p:sp>
                  <p:nvSpPr>
                    <p:cNvPr id="23" name="왼쪽 중괄호 22"/>
                    <p:cNvSpPr/>
                    <p:nvPr/>
                  </p:nvSpPr>
                  <p:spPr>
                    <a:xfrm>
                      <a:off x="2627784" y="3554931"/>
                      <a:ext cx="216023" cy="391998"/>
                    </a:xfrm>
                    <a:prstGeom prst="leftBrac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700"/>
                    </a:p>
                  </p:txBody>
                </p:sp>
                <p:sp>
                  <p:nvSpPr>
                    <p:cNvPr id="24" name="TextBox 23"/>
                    <p:cNvSpPr txBox="1"/>
                    <p:nvPr/>
                  </p:nvSpPr>
                  <p:spPr>
                    <a:xfrm>
                      <a:off x="2843808" y="3427764"/>
                      <a:ext cx="944722" cy="722083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sz="700" dirty="0" smtClean="0"/>
                        <a:t>1.012</a:t>
                      </a:r>
                    </a:p>
                    <a:p>
                      <a:r>
                        <a:rPr lang="en-US" altLang="ko-KR" sz="700" dirty="0" smtClean="0"/>
                        <a:t>2.451</a:t>
                      </a:r>
                      <a:endParaRPr lang="ko-KR" altLang="en-US" sz="700" dirty="0"/>
                    </a:p>
                  </p:txBody>
                </p:sp>
              </p:grpSp>
              <p:sp>
                <p:nvSpPr>
                  <p:cNvPr id="22" name="자유형 21"/>
                  <p:cNvSpPr/>
                  <p:nvPr/>
                </p:nvSpPr>
                <p:spPr>
                  <a:xfrm>
                    <a:off x="3252158" y="3717033"/>
                    <a:ext cx="983412" cy="1327678"/>
                  </a:xfrm>
                  <a:custGeom>
                    <a:avLst/>
                    <a:gdLst>
                      <a:gd name="connsiteX0" fmla="*/ 0 w 983412"/>
                      <a:gd name="connsiteY0" fmla="*/ 2881223 h 2881666"/>
                      <a:gd name="connsiteX1" fmla="*/ 621102 w 983412"/>
                      <a:gd name="connsiteY1" fmla="*/ 2406770 h 2881666"/>
                      <a:gd name="connsiteX2" fmla="*/ 983412 w 983412"/>
                      <a:gd name="connsiteY2" fmla="*/ 0 h 28816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983412" h="2881666">
                        <a:moveTo>
                          <a:pt x="0" y="2881223"/>
                        </a:moveTo>
                        <a:cubicBezTo>
                          <a:pt x="228600" y="2884098"/>
                          <a:pt x="457200" y="2886974"/>
                          <a:pt x="621102" y="2406770"/>
                        </a:cubicBezTo>
                        <a:cubicBezTo>
                          <a:pt x="785004" y="1926566"/>
                          <a:pt x="884208" y="963283"/>
                          <a:pt x="983412" y="0"/>
                        </a:cubicBezTo>
                      </a:path>
                    </a:pathLst>
                  </a:custGeom>
                  <a:noFill/>
                  <a:ln>
                    <a:solidFill>
                      <a:srgbClr val="00B050"/>
                    </a:solidFill>
                    <a:headEnd type="none" w="med" len="med"/>
                    <a:tailEnd type="arrow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</p:grpSp>
            <p:grpSp>
              <p:nvGrpSpPr>
                <p:cNvPr id="13" name="그룹 12"/>
                <p:cNvGrpSpPr/>
                <p:nvPr/>
              </p:nvGrpSpPr>
              <p:grpSpPr>
                <a:xfrm>
                  <a:off x="610084" y="2416684"/>
                  <a:ext cx="2710479" cy="1184793"/>
                  <a:chOff x="3860027" y="2780928"/>
                  <a:chExt cx="2710479" cy="1184793"/>
                </a:xfrm>
              </p:grpSpPr>
              <p:sp>
                <p:nvSpPr>
                  <p:cNvPr id="15" name="직사각형 14"/>
                  <p:cNvSpPr/>
                  <p:nvPr/>
                </p:nvSpPr>
                <p:spPr>
                  <a:xfrm>
                    <a:off x="4258043" y="3325528"/>
                    <a:ext cx="2312463" cy="44629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ko-KR" sz="700" dirty="0" smtClean="0">
                        <a:solidFill>
                          <a:schemeClr val="tx1"/>
                        </a:solidFill>
                      </a:rPr>
                      <a:t>float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vel_linear</a:t>
                    </a:r>
                    <a:endParaRPr lang="en-US" altLang="ko-KR" sz="700" b="1" dirty="0" smtClean="0">
                      <a:solidFill>
                        <a:schemeClr val="tx1"/>
                      </a:solidFill>
                    </a:endParaRPr>
                  </a:p>
                  <a:p>
                    <a:r>
                      <a:rPr lang="en-US" altLang="ko-KR" sz="700" dirty="0" smtClean="0">
                        <a:solidFill>
                          <a:schemeClr val="tx1"/>
                        </a:solidFill>
                      </a:rPr>
                      <a:t>float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vel_angular</a:t>
                    </a:r>
                    <a:endParaRPr lang="en-US" altLang="ko-KR" sz="700" b="1" dirty="0" smtClean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" name="왼쪽 중괄호 15"/>
                  <p:cNvSpPr/>
                  <p:nvPr/>
                </p:nvSpPr>
                <p:spPr>
                  <a:xfrm>
                    <a:off x="3945676" y="3352675"/>
                    <a:ext cx="216023" cy="391998"/>
                  </a:xfrm>
                  <a:prstGeom prst="leftBrac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17" name="직사각형 16"/>
                  <p:cNvSpPr/>
                  <p:nvPr/>
                </p:nvSpPr>
                <p:spPr>
                  <a:xfrm>
                    <a:off x="4258042" y="2780928"/>
                    <a:ext cx="1492194" cy="2127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Vel.msg</a:t>
                    </a:r>
                    <a:endParaRPr lang="ko-KR" altLang="en-US" sz="7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" name="직사각형 17"/>
                  <p:cNvSpPr/>
                  <p:nvPr/>
                </p:nvSpPr>
                <p:spPr>
                  <a:xfrm>
                    <a:off x="3860027" y="3173633"/>
                    <a:ext cx="2664295" cy="792088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</p:grpSp>
            <p:sp>
              <p:nvSpPr>
                <p:cNvPr id="14" name="자유형 13"/>
                <p:cNvSpPr/>
                <p:nvPr/>
              </p:nvSpPr>
              <p:spPr>
                <a:xfrm>
                  <a:off x="4649637" y="3708603"/>
                  <a:ext cx="1086929" cy="1376579"/>
                </a:xfrm>
                <a:custGeom>
                  <a:avLst/>
                  <a:gdLst>
                    <a:gd name="connsiteX0" fmla="*/ 0 w 1086928"/>
                    <a:gd name="connsiteY0" fmla="*/ 0 h 2410258"/>
                    <a:gd name="connsiteX1" fmla="*/ 319177 w 1086928"/>
                    <a:gd name="connsiteY1" fmla="*/ 2027207 h 2410258"/>
                    <a:gd name="connsiteX2" fmla="*/ 1086928 w 1086928"/>
                    <a:gd name="connsiteY2" fmla="*/ 2406770 h 2410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86928" h="2410258">
                      <a:moveTo>
                        <a:pt x="0" y="0"/>
                      </a:moveTo>
                      <a:cubicBezTo>
                        <a:pt x="69011" y="813039"/>
                        <a:pt x="138022" y="1626079"/>
                        <a:pt x="319177" y="2027207"/>
                      </a:cubicBezTo>
                      <a:cubicBezTo>
                        <a:pt x="500332" y="2428335"/>
                        <a:pt x="793630" y="2417552"/>
                        <a:pt x="1086928" y="2406770"/>
                      </a:cubicBezTo>
                    </a:path>
                  </a:pathLst>
                </a:custGeom>
                <a:noFill/>
                <a:ln>
                  <a:solidFill>
                    <a:srgbClr val="FF0000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</p:grpSp>
        </p:grpSp>
      </p:grpSp>
      <p:sp>
        <p:nvSpPr>
          <p:cNvPr id="27" name="TextBox 26"/>
          <p:cNvSpPr txBox="1"/>
          <p:nvPr/>
        </p:nvSpPr>
        <p:spPr>
          <a:xfrm>
            <a:off x="3464655" y="2708920"/>
            <a:ext cx="2298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bg1"/>
                </a:solidFill>
              </a:rPr>
              <a:t>ROSCORE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2962913" y="3676646"/>
            <a:ext cx="3103274" cy="466548"/>
            <a:chOff x="2962913" y="3676646"/>
            <a:chExt cx="3103274" cy="466548"/>
          </a:xfrm>
        </p:grpSpPr>
        <p:sp>
          <p:nvSpPr>
            <p:cNvPr id="28" name="설명선 1 27"/>
            <p:cNvSpPr/>
            <p:nvPr/>
          </p:nvSpPr>
          <p:spPr>
            <a:xfrm>
              <a:off x="2962913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1451"/>
                <a:gd name="adj4" fmla="val 116236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mem</a:t>
              </a:r>
              <a:endParaRPr lang="ko-KR" altLang="en-US" sz="1600" dirty="0"/>
            </a:p>
          </p:txBody>
        </p:sp>
        <p:sp>
          <p:nvSpPr>
            <p:cNvPr id="29" name="설명선 1 28"/>
            <p:cNvSpPr/>
            <p:nvPr/>
          </p:nvSpPr>
          <p:spPr>
            <a:xfrm>
              <a:off x="5369846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5534"/>
                <a:gd name="adj4" fmla="val -32861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bg1"/>
                  </a:solidFill>
                </a:rPr>
                <a:t>mem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0" name="설명선 1 29"/>
            <p:cNvSpPr/>
            <p:nvPr/>
          </p:nvSpPr>
          <p:spPr>
            <a:xfrm>
              <a:off x="3771350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5534"/>
                <a:gd name="adj4" fmla="val 68361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mem</a:t>
              </a:r>
              <a:endParaRPr lang="ko-KR" altLang="en-US" sz="1600" dirty="0"/>
            </a:p>
          </p:txBody>
        </p:sp>
        <p:sp>
          <p:nvSpPr>
            <p:cNvPr id="31" name="설명선 1 30"/>
            <p:cNvSpPr/>
            <p:nvPr/>
          </p:nvSpPr>
          <p:spPr>
            <a:xfrm>
              <a:off x="4570665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3492"/>
                <a:gd name="adj4" fmla="val 259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</a:rPr>
                <a:t>mem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32" name="사각형 설명선 31"/>
          <p:cNvSpPr/>
          <p:nvPr/>
        </p:nvSpPr>
        <p:spPr>
          <a:xfrm>
            <a:off x="4248141" y="4544177"/>
            <a:ext cx="755653" cy="597476"/>
          </a:xfrm>
          <a:prstGeom prst="wedgeRectCallout">
            <a:avLst>
              <a:gd name="adj1" fmla="val 37510"/>
              <a:gd name="adj2" fmla="val -15663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2765991" y="1916832"/>
            <a:ext cx="3733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지금은 나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192.168.1.3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에 있어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006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2" grpId="0" animBg="1"/>
      <p:bldP spid="3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아까 등장했던 </a:t>
            </a:r>
            <a:r>
              <a:rPr lang="en-US" altLang="ko-KR" dirty="0"/>
              <a:t>IP</a:t>
            </a:r>
            <a:r>
              <a:rPr lang="ko-KR" altLang="en-US" dirty="0"/>
              <a:t>는 뭔가요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5760132" y="3676774"/>
            <a:ext cx="2736304" cy="2792967"/>
            <a:chOff x="5760132" y="3676774"/>
            <a:chExt cx="2736304" cy="2792967"/>
          </a:xfrm>
        </p:grpSpPr>
        <p:sp>
          <p:nvSpPr>
            <p:cNvPr id="9" name="이등변 삼각형 8"/>
            <p:cNvSpPr/>
            <p:nvPr/>
          </p:nvSpPr>
          <p:spPr>
            <a:xfrm>
              <a:off x="5760132" y="3676774"/>
              <a:ext cx="2736304" cy="807434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6084168" y="5476974"/>
              <a:ext cx="2088232" cy="99276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7524328" y="5629373"/>
              <a:ext cx="440432" cy="4963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6588224" y="5805265"/>
              <a:ext cx="440432" cy="66447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6084168" y="4484208"/>
              <a:ext cx="2088232" cy="99276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777875" y="3676774"/>
            <a:ext cx="2736304" cy="2792967"/>
            <a:chOff x="5760132" y="3676774"/>
            <a:chExt cx="2736304" cy="2792967"/>
          </a:xfrm>
        </p:grpSpPr>
        <p:sp>
          <p:nvSpPr>
            <p:cNvPr id="51" name="이등변 삼각형 50"/>
            <p:cNvSpPr/>
            <p:nvPr/>
          </p:nvSpPr>
          <p:spPr>
            <a:xfrm>
              <a:off x="5760132" y="3676774"/>
              <a:ext cx="2736304" cy="807434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6084168" y="5476974"/>
              <a:ext cx="2088232" cy="99276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7524328" y="5629373"/>
              <a:ext cx="440432" cy="496383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6588224" y="5805265"/>
              <a:ext cx="440432" cy="66447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6084168" y="4484208"/>
              <a:ext cx="2088232" cy="99276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7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503522" y="4554292"/>
            <a:ext cx="1285010" cy="80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그룹 19"/>
          <p:cNvGrpSpPr/>
          <p:nvPr/>
        </p:nvGrpSpPr>
        <p:grpSpPr>
          <a:xfrm>
            <a:off x="6191438" y="5877564"/>
            <a:ext cx="373329" cy="771465"/>
            <a:chOff x="6435111" y="5877564"/>
            <a:chExt cx="373329" cy="771465"/>
          </a:xfrm>
        </p:grpSpPr>
        <p:sp>
          <p:nvSpPr>
            <p:cNvPr id="11" name="타원 10"/>
            <p:cNvSpPr/>
            <p:nvPr/>
          </p:nvSpPr>
          <p:spPr>
            <a:xfrm>
              <a:off x="6446544" y="5877564"/>
              <a:ext cx="236445" cy="236445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연결선 12"/>
            <p:cNvCxnSpPr>
              <a:stCxn id="11" idx="4"/>
            </p:cNvCxnSpPr>
            <p:nvPr/>
          </p:nvCxnSpPr>
          <p:spPr>
            <a:xfrm flipH="1">
              <a:off x="6564766" y="6114009"/>
              <a:ext cx="1" cy="355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 flipH="1">
              <a:off x="6435111" y="6445697"/>
              <a:ext cx="129655" cy="2033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/>
            <p:nvPr/>
          </p:nvCxnSpPr>
          <p:spPr>
            <a:xfrm flipH="1" flipV="1">
              <a:off x="6564767" y="6469741"/>
              <a:ext cx="118222" cy="17928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 flipV="1">
              <a:off x="6553334" y="6137503"/>
              <a:ext cx="255106" cy="2033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 rot="10800000" flipH="1" flipV="1">
              <a:off x="6435111" y="6137503"/>
              <a:ext cx="118222" cy="17928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1470201" y="4149080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192.168.1.3</a:t>
            </a:r>
            <a:endParaRPr lang="ko-KR" alt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6452458" y="4149080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192.168.1.5</a:t>
            </a:r>
            <a:endParaRPr lang="ko-KR" altLang="en-US" dirty="0"/>
          </a:p>
        </p:txBody>
      </p:sp>
      <p:pic>
        <p:nvPicPr>
          <p:cNvPr id="23" name="Picture 2" descr="_images/turtlebot3_models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1" t="36727" r="58553" b="12587"/>
          <a:stretch/>
        </p:blipFill>
        <p:spPr bwMode="auto">
          <a:xfrm>
            <a:off x="6743921" y="4554292"/>
            <a:ext cx="768725" cy="888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사각형 설명선 24"/>
          <p:cNvSpPr/>
          <p:nvPr/>
        </p:nvSpPr>
        <p:spPr>
          <a:xfrm>
            <a:off x="3635896" y="5076760"/>
            <a:ext cx="1963638" cy="1013153"/>
          </a:xfrm>
          <a:prstGeom prst="wedgeRectCallout">
            <a:avLst>
              <a:gd name="adj1" fmla="val 71761"/>
              <a:gd name="adj2" fmla="val 3617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저</a:t>
            </a:r>
            <a:r>
              <a:rPr lang="en-US" altLang="ko-KR" dirty="0" smtClean="0">
                <a:solidFill>
                  <a:schemeClr val="tx1"/>
                </a:solidFill>
              </a:rPr>
              <a:t>… 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192.168.1.5 </a:t>
            </a:r>
            <a:r>
              <a:rPr lang="ko-KR" altLang="en-US" dirty="0" smtClean="0">
                <a:solidFill>
                  <a:schemeClr val="tx1"/>
                </a:solidFill>
              </a:rPr>
              <a:t>님이 </a:t>
            </a:r>
            <a:r>
              <a:rPr lang="en-US" altLang="ko-KR" dirty="0" smtClean="0">
                <a:solidFill>
                  <a:schemeClr val="tx1"/>
                </a:solidFill>
              </a:rPr>
              <a:t>ROSCORE </a:t>
            </a:r>
            <a:r>
              <a:rPr lang="ko-KR" altLang="en-US" dirty="0" smtClean="0">
                <a:solidFill>
                  <a:schemeClr val="tx1"/>
                </a:solidFill>
              </a:rPr>
              <a:t>신가요</a:t>
            </a:r>
            <a:r>
              <a:rPr lang="en-US" altLang="ko-KR" dirty="0" smtClean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6" name="사각형 설명선 65"/>
          <p:cNvSpPr/>
          <p:nvPr/>
        </p:nvSpPr>
        <p:spPr>
          <a:xfrm>
            <a:off x="3635896" y="3827169"/>
            <a:ext cx="1963638" cy="1013153"/>
          </a:xfrm>
          <a:prstGeom prst="wedgeRectCallout">
            <a:avLst>
              <a:gd name="adj1" fmla="val 71761"/>
              <a:gd name="adj2" fmla="val 3617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네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제가 </a:t>
            </a:r>
            <a:r>
              <a:rPr lang="en-US" altLang="ko-KR" dirty="0" smtClean="0">
                <a:solidFill>
                  <a:schemeClr val="tx1"/>
                </a:solidFill>
              </a:rPr>
              <a:t>Topic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dirty="0" smtClean="0">
                <a:solidFill>
                  <a:schemeClr val="tx1"/>
                </a:solidFill>
              </a:rPr>
              <a:t>이나 </a:t>
            </a:r>
            <a:r>
              <a:rPr lang="en-US" altLang="ko-KR" dirty="0" smtClean="0">
                <a:solidFill>
                  <a:schemeClr val="tx1"/>
                </a:solidFill>
              </a:rPr>
              <a:t>Node </a:t>
            </a:r>
            <a:r>
              <a:rPr lang="ko-KR" altLang="en-US" dirty="0" smtClean="0">
                <a:solidFill>
                  <a:schemeClr val="tx1"/>
                </a:solidFill>
              </a:rPr>
              <a:t>등을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dirty="0" smtClean="0">
                <a:solidFill>
                  <a:schemeClr val="tx1"/>
                </a:solidFill>
              </a:rPr>
              <a:t>관리하고 </a:t>
            </a:r>
            <a:r>
              <a:rPr lang="ko-KR" altLang="en-US" dirty="0" err="1" smtClean="0">
                <a:solidFill>
                  <a:schemeClr val="tx1"/>
                </a:solidFill>
              </a:rPr>
              <a:t>있습죠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885887" y="1700808"/>
            <a:ext cx="2520280" cy="1584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 smtClean="0">
                <a:solidFill>
                  <a:srgbClr val="0070C0"/>
                </a:solidFill>
              </a:rPr>
              <a:t>ROS_MASTER_URI = https://192.168.1.</a:t>
            </a:r>
            <a:r>
              <a:rPr lang="en-US" altLang="ko-KR" sz="2000" b="1" dirty="0" smtClean="0">
                <a:solidFill>
                  <a:srgbClr val="0070C0"/>
                </a:solidFill>
              </a:rPr>
              <a:t>5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/>
            </a:r>
            <a:br>
              <a:rPr lang="en-US" altLang="ko-KR" sz="2000" dirty="0" smtClean="0">
                <a:solidFill>
                  <a:schemeClr val="tx1"/>
                </a:solidFill>
              </a:rPr>
            </a:b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</a:rPr>
              <a:t>ROS_HOSTNAME = https://</a:t>
            </a:r>
            <a:r>
              <a:rPr lang="en-US" altLang="ko-KR" sz="2000" dirty="0" smtClean="0">
                <a:solidFill>
                  <a:schemeClr val="accent6">
                    <a:lumMod val="75000"/>
                  </a:schemeClr>
                </a:solidFill>
              </a:rPr>
              <a:t>192.168.1.</a:t>
            </a:r>
            <a:r>
              <a:rPr lang="en-US" altLang="ko-KR" sz="2000" b="1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ko-KR" altLang="en-US" sz="2000" b="1" i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5868143" y="1700808"/>
            <a:ext cx="2520280" cy="1584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 smtClean="0">
                <a:solidFill>
                  <a:srgbClr val="0070C0"/>
                </a:solidFill>
              </a:rPr>
              <a:t>ROS_MASTER_URI = https://192.168.1.</a:t>
            </a:r>
            <a:r>
              <a:rPr lang="en-US" altLang="ko-KR" sz="2000" b="1" dirty="0" smtClean="0">
                <a:solidFill>
                  <a:srgbClr val="0070C0"/>
                </a:solidFill>
              </a:rPr>
              <a:t>5</a:t>
            </a:r>
          </a:p>
          <a:p>
            <a:r>
              <a:rPr lang="en-US" altLang="ko-KR" sz="2000" dirty="0" smtClean="0">
                <a:solidFill>
                  <a:srgbClr val="0070C0"/>
                </a:solidFill>
              </a:rPr>
              <a:t/>
            </a:r>
            <a:br>
              <a:rPr lang="en-US" altLang="ko-KR" sz="2000" dirty="0" smtClean="0">
                <a:solidFill>
                  <a:srgbClr val="0070C0"/>
                </a:solidFill>
              </a:rPr>
            </a:br>
            <a:r>
              <a:rPr lang="en-US" altLang="ko-KR" sz="2000" dirty="0">
                <a:solidFill>
                  <a:srgbClr val="0070C0"/>
                </a:solidFill>
              </a:rPr>
              <a:t>ROS_HOSTNAME = https://</a:t>
            </a:r>
            <a:r>
              <a:rPr lang="en-US" altLang="ko-KR" sz="2000" dirty="0" smtClean="0">
                <a:solidFill>
                  <a:srgbClr val="0070C0"/>
                </a:solidFill>
              </a:rPr>
              <a:t>192.168.1.</a:t>
            </a:r>
            <a:r>
              <a:rPr lang="en-US" altLang="ko-KR" sz="2000" b="1" dirty="0" smtClean="0">
                <a:solidFill>
                  <a:srgbClr val="0070C0"/>
                </a:solidFill>
              </a:rPr>
              <a:t>5</a:t>
            </a:r>
            <a:endParaRPr lang="ko-KR" altLang="en-US" sz="2000" b="1" i="1" dirty="0">
              <a:solidFill>
                <a:srgbClr val="0070C0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538123" y="3895825"/>
            <a:ext cx="1206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ROSCORE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475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66" grpId="0" animBg="1"/>
      <p:bldP spid="67" grpId="0"/>
      <p:bldP spid="6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아까 등장했던 </a:t>
            </a:r>
            <a:r>
              <a:rPr lang="en-US" altLang="ko-KR" dirty="0"/>
              <a:t>IP</a:t>
            </a:r>
            <a:r>
              <a:rPr lang="ko-KR" altLang="en-US" dirty="0"/>
              <a:t>는 뭔가요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5760132" y="3676774"/>
            <a:ext cx="2736304" cy="2792967"/>
            <a:chOff x="5760132" y="3676774"/>
            <a:chExt cx="2736304" cy="2792967"/>
          </a:xfrm>
        </p:grpSpPr>
        <p:sp>
          <p:nvSpPr>
            <p:cNvPr id="9" name="이등변 삼각형 8"/>
            <p:cNvSpPr/>
            <p:nvPr/>
          </p:nvSpPr>
          <p:spPr>
            <a:xfrm>
              <a:off x="5760132" y="3676774"/>
              <a:ext cx="2736304" cy="807434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6084168" y="5476974"/>
              <a:ext cx="2088232" cy="99276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7524328" y="5629373"/>
              <a:ext cx="440432" cy="4963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6588224" y="5805265"/>
              <a:ext cx="440432" cy="66447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6084168" y="4484208"/>
              <a:ext cx="2088232" cy="99276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777875" y="3676774"/>
            <a:ext cx="2736304" cy="2792967"/>
            <a:chOff x="5760132" y="3676774"/>
            <a:chExt cx="2736304" cy="2792967"/>
          </a:xfrm>
        </p:grpSpPr>
        <p:sp>
          <p:nvSpPr>
            <p:cNvPr id="51" name="이등변 삼각형 50"/>
            <p:cNvSpPr/>
            <p:nvPr/>
          </p:nvSpPr>
          <p:spPr>
            <a:xfrm>
              <a:off x="5760132" y="3676774"/>
              <a:ext cx="2736304" cy="807434"/>
            </a:xfrm>
            <a:prstGeom prst="triangl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6084168" y="5476974"/>
              <a:ext cx="2088232" cy="99276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7524328" y="5629373"/>
              <a:ext cx="440432" cy="496383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6588224" y="5805265"/>
              <a:ext cx="440432" cy="66447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6084168" y="4484208"/>
              <a:ext cx="2088232" cy="99276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7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503522" y="4554292"/>
            <a:ext cx="1285010" cy="80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그룹 19"/>
          <p:cNvGrpSpPr/>
          <p:nvPr/>
        </p:nvGrpSpPr>
        <p:grpSpPr>
          <a:xfrm flipH="1">
            <a:off x="2148682" y="5877564"/>
            <a:ext cx="356240" cy="771465"/>
            <a:chOff x="6435111" y="5877564"/>
            <a:chExt cx="373329" cy="771465"/>
          </a:xfrm>
        </p:grpSpPr>
        <p:sp>
          <p:nvSpPr>
            <p:cNvPr id="11" name="타원 10"/>
            <p:cNvSpPr/>
            <p:nvPr/>
          </p:nvSpPr>
          <p:spPr>
            <a:xfrm>
              <a:off x="6446544" y="5877564"/>
              <a:ext cx="236445" cy="236445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" name="직선 연결선 12"/>
            <p:cNvCxnSpPr>
              <a:stCxn id="11" idx="4"/>
            </p:cNvCxnSpPr>
            <p:nvPr/>
          </p:nvCxnSpPr>
          <p:spPr>
            <a:xfrm flipH="1">
              <a:off x="6564766" y="6114009"/>
              <a:ext cx="1" cy="355731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 flipH="1">
              <a:off x="6435111" y="6445697"/>
              <a:ext cx="129655" cy="203332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/>
            <p:cNvCxnSpPr/>
            <p:nvPr/>
          </p:nvCxnSpPr>
          <p:spPr>
            <a:xfrm flipH="1" flipV="1">
              <a:off x="6564767" y="6469741"/>
              <a:ext cx="118222" cy="179288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 flipV="1">
              <a:off x="6553334" y="6137503"/>
              <a:ext cx="255106" cy="203332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 rot="10800000" flipH="1" flipV="1">
              <a:off x="6435111" y="6137503"/>
              <a:ext cx="118222" cy="179288"/>
            </a:xfrm>
            <a:prstGeom prst="line">
              <a:avLst/>
            </a:prstGeom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1470201" y="4149080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192.168.1.3</a:t>
            </a:r>
            <a:endParaRPr lang="ko-KR" alt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6452458" y="4149080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192.168.1.5</a:t>
            </a:r>
            <a:endParaRPr lang="ko-KR" altLang="en-US" dirty="0"/>
          </a:p>
        </p:txBody>
      </p:sp>
      <p:pic>
        <p:nvPicPr>
          <p:cNvPr id="23" name="Picture 2" descr="_images/turtlebot3_models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1" t="36727" r="58553" b="12587"/>
          <a:stretch/>
        </p:blipFill>
        <p:spPr bwMode="auto">
          <a:xfrm>
            <a:off x="6743921" y="4554292"/>
            <a:ext cx="768725" cy="888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사각형 설명선 24"/>
          <p:cNvSpPr/>
          <p:nvPr/>
        </p:nvSpPr>
        <p:spPr>
          <a:xfrm>
            <a:off x="3635896" y="5076760"/>
            <a:ext cx="1963638" cy="1013153"/>
          </a:xfrm>
          <a:prstGeom prst="wedgeRectCallout">
            <a:avLst>
              <a:gd name="adj1" fmla="val -98984"/>
              <a:gd name="adj2" fmla="val 6626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저</a:t>
            </a:r>
            <a:r>
              <a:rPr lang="en-US" altLang="ko-KR" dirty="0" smtClean="0">
                <a:solidFill>
                  <a:schemeClr val="tx1"/>
                </a:solidFill>
              </a:rPr>
              <a:t>… </a:t>
            </a:r>
            <a:r>
              <a:rPr lang="ko-KR" altLang="en-US" dirty="0" smtClean="0">
                <a:solidFill>
                  <a:schemeClr val="tx1"/>
                </a:solidFill>
              </a:rPr>
              <a:t>이번엔 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192.168.1.3 </a:t>
            </a:r>
            <a:r>
              <a:rPr lang="ko-KR" altLang="en-US" dirty="0" smtClean="0">
                <a:solidFill>
                  <a:schemeClr val="tx1"/>
                </a:solidFill>
              </a:rPr>
              <a:t>님이 </a:t>
            </a:r>
            <a:r>
              <a:rPr lang="en-US" altLang="ko-KR" dirty="0" smtClean="0">
                <a:solidFill>
                  <a:schemeClr val="tx1"/>
                </a:solidFill>
              </a:rPr>
              <a:t>ROSCORE </a:t>
            </a:r>
            <a:r>
              <a:rPr lang="ko-KR" altLang="en-US" dirty="0" smtClean="0">
                <a:solidFill>
                  <a:schemeClr val="tx1"/>
                </a:solidFill>
              </a:rPr>
              <a:t>네요</a:t>
            </a:r>
            <a:r>
              <a:rPr lang="en-US" altLang="ko-KR" dirty="0" smtClean="0">
                <a:solidFill>
                  <a:schemeClr val="tx1"/>
                </a:solidFill>
              </a:rPr>
              <a:t>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6" name="사각형 설명선 65"/>
          <p:cNvSpPr/>
          <p:nvPr/>
        </p:nvSpPr>
        <p:spPr>
          <a:xfrm>
            <a:off x="3635896" y="3827169"/>
            <a:ext cx="1963638" cy="1013153"/>
          </a:xfrm>
          <a:prstGeom prst="wedgeRectCallout">
            <a:avLst>
              <a:gd name="adj1" fmla="val -68424"/>
              <a:gd name="adj2" fmla="val 38996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네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이번엔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dirty="0" smtClean="0">
                <a:solidFill>
                  <a:schemeClr val="tx1"/>
                </a:solidFill>
              </a:rPr>
              <a:t>제가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ko-KR" altLang="en-US" dirty="0" smtClean="0">
                <a:solidFill>
                  <a:schemeClr val="tx1"/>
                </a:solidFill>
              </a:rPr>
              <a:t>관리 합니다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885887" y="1700808"/>
            <a:ext cx="2520280" cy="1584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 smtClean="0">
                <a:solidFill>
                  <a:schemeClr val="accent6">
                    <a:lumMod val="75000"/>
                  </a:schemeClr>
                </a:solidFill>
              </a:rPr>
              <a:t>ROS_MASTER_URI = https://192.168.1.</a:t>
            </a:r>
            <a:r>
              <a:rPr lang="en-US" altLang="ko-KR" sz="2000" b="1" dirty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altLang="ko-KR" sz="20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/>
            </a:r>
            <a:br>
              <a:rPr lang="en-US" altLang="ko-KR" sz="2000" dirty="0" smtClean="0">
                <a:solidFill>
                  <a:schemeClr val="tx1"/>
                </a:solidFill>
              </a:rPr>
            </a:br>
            <a:r>
              <a:rPr lang="en-US" altLang="ko-KR" sz="2000" dirty="0">
                <a:solidFill>
                  <a:schemeClr val="accent6">
                    <a:lumMod val="75000"/>
                  </a:schemeClr>
                </a:solidFill>
              </a:rPr>
              <a:t>ROS_HOSTNAME = https://</a:t>
            </a:r>
            <a:r>
              <a:rPr lang="en-US" altLang="ko-KR" sz="2000" dirty="0" smtClean="0">
                <a:solidFill>
                  <a:schemeClr val="accent6">
                    <a:lumMod val="75000"/>
                  </a:schemeClr>
                </a:solidFill>
              </a:rPr>
              <a:t>192.168.1.</a:t>
            </a:r>
            <a:r>
              <a:rPr lang="en-US" altLang="ko-KR" sz="2000" b="1" dirty="0" smtClean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ko-KR" altLang="en-US" sz="2000" b="1" i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5868143" y="1700808"/>
            <a:ext cx="2520280" cy="1584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 smtClean="0">
                <a:solidFill>
                  <a:schemeClr val="accent6">
                    <a:lumMod val="75000"/>
                  </a:schemeClr>
                </a:solidFill>
              </a:rPr>
              <a:t>ROS_MASTER_URI = https://192.168.1.</a:t>
            </a:r>
            <a:r>
              <a:rPr lang="en-US" altLang="ko-KR" sz="2000" b="1" dirty="0">
                <a:solidFill>
                  <a:schemeClr val="accent6">
                    <a:lumMod val="75000"/>
                  </a:schemeClr>
                </a:solidFill>
              </a:rPr>
              <a:t>3</a:t>
            </a:r>
            <a:endParaRPr lang="en-US" altLang="ko-KR" sz="20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altLang="ko-KR" sz="2000" dirty="0" smtClean="0">
                <a:solidFill>
                  <a:srgbClr val="0070C0"/>
                </a:solidFill>
              </a:rPr>
              <a:t/>
            </a:r>
            <a:br>
              <a:rPr lang="en-US" altLang="ko-KR" sz="2000" dirty="0" smtClean="0">
                <a:solidFill>
                  <a:srgbClr val="0070C0"/>
                </a:solidFill>
              </a:rPr>
            </a:br>
            <a:r>
              <a:rPr lang="en-US" altLang="ko-KR" sz="2000" dirty="0">
                <a:solidFill>
                  <a:srgbClr val="0070C0"/>
                </a:solidFill>
              </a:rPr>
              <a:t>ROS_HOSTNAME = https://</a:t>
            </a:r>
            <a:r>
              <a:rPr lang="en-US" altLang="ko-KR" sz="2000" dirty="0" smtClean="0">
                <a:solidFill>
                  <a:srgbClr val="0070C0"/>
                </a:solidFill>
              </a:rPr>
              <a:t>192.168.1.</a:t>
            </a:r>
            <a:r>
              <a:rPr lang="en-US" altLang="ko-KR" sz="2000" b="1" dirty="0" smtClean="0">
                <a:solidFill>
                  <a:srgbClr val="0070C0"/>
                </a:solidFill>
              </a:rPr>
              <a:t>5</a:t>
            </a:r>
            <a:endParaRPr lang="ko-KR" altLang="en-US" sz="2000" b="1" i="1" dirty="0">
              <a:solidFill>
                <a:srgbClr val="0070C0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542816" y="3895825"/>
            <a:ext cx="1206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ROSCORE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1378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66" grpId="0" animBg="1"/>
      <p:bldP spid="67" grpId="0"/>
      <p:bldP spid="6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ROSCORE 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IP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35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어느 쪽이 </a:t>
            </a:r>
            <a:r>
              <a:rPr lang="en-US" altLang="ko-KR" dirty="0" smtClean="0"/>
              <a:t>ROSCORE </a:t>
            </a:r>
            <a:r>
              <a:rPr lang="ko-KR" altLang="en-US" dirty="0" smtClean="0"/>
              <a:t>를 켜도 이론적으론 무방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로봇이 죽어도 마스터는 살아 있어야 하므로</a:t>
            </a:r>
            <a:r>
              <a:rPr lang="en-US" altLang="ko-KR" dirty="0" smtClean="0"/>
              <a:t>, Remote PC (</a:t>
            </a:r>
            <a:r>
              <a:rPr lang="ko-KR" altLang="en-US" dirty="0" err="1" smtClean="0"/>
              <a:t>非로봇</a:t>
            </a:r>
            <a:r>
              <a:rPr lang="en-US" altLang="ko-KR" dirty="0" smtClean="0"/>
              <a:t>) </a:t>
            </a:r>
            <a:r>
              <a:rPr lang="ko-KR" altLang="en-US" dirty="0" smtClean="0"/>
              <a:t>에서의 </a:t>
            </a:r>
            <a:r>
              <a:rPr lang="en-US" altLang="ko-KR" dirty="0" smtClean="0"/>
              <a:t>ROSCORE </a:t>
            </a:r>
            <a:r>
              <a:rPr lang="ko-KR" altLang="en-US" dirty="0" smtClean="0"/>
              <a:t>동작을 권장</a:t>
            </a:r>
            <a:endParaRPr lang="en-US" altLang="ko-KR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825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SLAM &amp; Navigation?</a:t>
            </a:r>
            <a:endParaRPr lang="ko-KR" altLang="en-US" dirty="0"/>
          </a:p>
        </p:txBody>
      </p:sp>
      <p:sp>
        <p:nvSpPr>
          <p:cNvPr id="140" name="내용 개체 틀 2"/>
          <p:cNvSpPr>
            <a:spLocks noGrp="1"/>
          </p:cNvSpPr>
          <p:nvPr>
            <p:ph idx="1"/>
          </p:nvPr>
        </p:nvSpPr>
        <p:spPr>
          <a:xfrm>
            <a:off x="251520" y="1700808"/>
            <a:ext cx="8686800" cy="4608512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altLang="ko-KR" sz="3600" dirty="0"/>
          </a:p>
          <a:p>
            <a:pPr marL="0" indent="0">
              <a:buNone/>
            </a:pPr>
            <a:endParaRPr lang="en-US" altLang="ko-KR" sz="3600" dirty="0"/>
          </a:p>
          <a:p>
            <a:pPr marL="0" indent="0">
              <a:buNone/>
            </a:pPr>
            <a:endParaRPr lang="en-US" altLang="ko-KR" sz="3600" dirty="0" smtClean="0"/>
          </a:p>
          <a:p>
            <a:pPr marL="0" indent="0" algn="ctr">
              <a:buNone/>
            </a:pPr>
            <a:r>
              <a:rPr lang="en-US" altLang="ko-KR" sz="3600" dirty="0" smtClean="0">
                <a:hlinkClick r:id="rId2" action="ppaction://hlinkfile"/>
              </a:rPr>
              <a:t>turtlebot3.robotis.com/</a:t>
            </a:r>
            <a:r>
              <a:rPr lang="en-US" altLang="ko-KR" sz="3600" dirty="0" err="1" smtClean="0">
                <a:hlinkClick r:id="rId2" action="ppaction://hlinkfile"/>
              </a:rPr>
              <a:t>en</a:t>
            </a:r>
            <a:r>
              <a:rPr lang="en-US" altLang="ko-KR" sz="3600" dirty="0" smtClean="0">
                <a:hlinkClick r:id="rId2" action="ppaction://hlinkfile"/>
              </a:rPr>
              <a:t>/latest</a:t>
            </a:r>
            <a:r>
              <a:rPr lang="en-US" altLang="ko-KR" sz="3600" dirty="0">
                <a:hlinkClick r:id="rId2" action="ppaction://hlinkfile"/>
              </a:rPr>
              <a:t>/</a:t>
            </a:r>
            <a:endParaRPr lang="en-US" altLang="ko-KR" sz="3600" dirty="0" smtClean="0"/>
          </a:p>
        </p:txBody>
      </p:sp>
    </p:spTree>
    <p:extLst>
      <p:ext uri="{BB962C8B-B14F-4D97-AF65-F5344CB8AC3E}">
        <p14:creationId xmlns:p14="http://schemas.microsoft.com/office/powerpoint/2010/main" val="38191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마무리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단톡방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대여장에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참석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표시 후 대여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28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다음주 필요한 것들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72366" y="1917316"/>
            <a:ext cx="4490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/>
              <a:t>우분투</a:t>
            </a:r>
            <a:r>
              <a:rPr lang="ko-KR" altLang="en-US" sz="2400" b="1" dirty="0" smtClean="0"/>
              <a:t> </a:t>
            </a:r>
            <a:r>
              <a:rPr lang="en-US" altLang="ko-KR" sz="2400" b="1" dirty="0" smtClean="0"/>
              <a:t>16.04 </a:t>
            </a:r>
            <a:r>
              <a:rPr lang="ko-KR" altLang="en-US" sz="2400" b="1" dirty="0" smtClean="0"/>
              <a:t>가 설치된 노트북</a:t>
            </a:r>
            <a:endParaRPr lang="ko-KR" altLang="en-US" sz="2400" b="1" dirty="0"/>
          </a:p>
        </p:txBody>
      </p:sp>
      <p:pic>
        <p:nvPicPr>
          <p:cNvPr id="3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187624" y="1614684"/>
            <a:ext cx="1707545" cy="106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OS  책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3" t="5756" r="13959" b="3989"/>
          <a:stretch/>
        </p:blipFill>
        <p:spPr bwMode="auto">
          <a:xfrm>
            <a:off x="1532633" y="3227784"/>
            <a:ext cx="1017525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372366" y="3825043"/>
            <a:ext cx="3387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ROS </a:t>
            </a:r>
            <a:r>
              <a:rPr lang="ko-KR" altLang="en-US" sz="2400" b="1" dirty="0" smtClean="0"/>
              <a:t>에 관한 기본 지식</a:t>
            </a:r>
            <a:endParaRPr lang="en-US" altLang="ko-KR" sz="2400" b="1" dirty="0" smtClean="0"/>
          </a:p>
        </p:txBody>
      </p:sp>
      <p:pic>
        <p:nvPicPr>
          <p:cNvPr id="1030" name="Picture 6" descr="https://dwa5x7aod66zk.cloudfront.net/assets/pack/logo-github-fe55a081ff239877f791f5882f9c3cddc371653c88d9b06f504ea10f453996ed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1" t="18900" r="15796" b="16976"/>
          <a:stretch/>
        </p:blipFill>
        <p:spPr bwMode="auto">
          <a:xfrm>
            <a:off x="1161198" y="5390576"/>
            <a:ext cx="1954058" cy="61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372365" y="5465135"/>
            <a:ext cx="2064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GITHUB </a:t>
            </a:r>
            <a:r>
              <a:rPr lang="ko-KR" altLang="en-US" sz="2400" b="1" dirty="0" smtClean="0"/>
              <a:t>계정</a:t>
            </a:r>
            <a:endParaRPr lang="en-US" altLang="ko-KR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62654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9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막무가내 실행하기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4149080"/>
            <a:ext cx="8229600" cy="2404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b="1" dirty="0" err="1" smtClean="0"/>
              <a:t>turtlesim_node</a:t>
            </a:r>
            <a:endParaRPr lang="en-US" altLang="ko-KR" sz="2400" b="1" dirty="0" smtClean="0"/>
          </a:p>
          <a:p>
            <a:pPr marL="0" indent="0">
              <a:buNone/>
            </a:pP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i="1" dirty="0" err="1"/>
              <a:t>turtlesim</a:t>
            </a:r>
            <a:r>
              <a:rPr lang="en-US" altLang="ko-KR" sz="2400" dirty="0"/>
              <a:t> </a:t>
            </a:r>
            <a:r>
              <a:rPr lang="en-US" altLang="ko-KR" sz="2400" b="1" dirty="0" err="1" smtClean="0"/>
              <a:t>turtle_teleop_key</a:t>
            </a:r>
            <a:endParaRPr lang="en-US" altLang="ko-KR" sz="2400" b="1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6732240" y="6381328"/>
            <a:ext cx="2178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갖고 노는 시간 </a:t>
            </a:r>
            <a:r>
              <a:rPr lang="en-US" altLang="ko-KR" b="1" dirty="0" smtClean="0"/>
              <a:t>5</a:t>
            </a:r>
            <a:r>
              <a:rPr lang="ko-KR" altLang="en-US" b="1" dirty="0" smtClean="0"/>
              <a:t>분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46523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ko-KR" altLang="en-US" dirty="0"/>
              <a:t>막무가내 실행하기</a:t>
            </a:r>
          </a:p>
        </p:txBody>
      </p:sp>
      <p:sp>
        <p:nvSpPr>
          <p:cNvPr id="1024" name="TextBox 1023"/>
          <p:cNvSpPr txBox="1"/>
          <p:nvPr/>
        </p:nvSpPr>
        <p:spPr>
          <a:xfrm>
            <a:off x="827584" y="4725144"/>
            <a:ext cx="7776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smtClean="0"/>
              <a:t>코드 어떻게 짜야 할까요</a:t>
            </a:r>
            <a:r>
              <a:rPr lang="en-US" altLang="ko-KR" sz="5400" dirty="0" smtClean="0"/>
              <a:t>?</a:t>
            </a:r>
            <a:endParaRPr lang="ko-KR" altLang="en-US" sz="5400" dirty="0"/>
          </a:p>
        </p:txBody>
      </p:sp>
      <p:grpSp>
        <p:nvGrpSpPr>
          <p:cNvPr id="36" name="그룹 35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37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9" name="직선 화살표 연결선 38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586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en-US" altLang="ko-KR" dirty="0" smtClean="0"/>
              <a:t>Node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2108440" y="4149080"/>
            <a:ext cx="2592288" cy="8640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키보드 값을 </a:t>
            </a:r>
            <a:r>
              <a:rPr lang="ko-KR" altLang="en-US" dirty="0" smtClean="0">
                <a:solidFill>
                  <a:schemeClr val="tx1"/>
                </a:solidFill>
              </a:rPr>
              <a:t>받는 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108440" y="5589240"/>
            <a:ext cx="2592288" cy="8640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값을 </a:t>
            </a:r>
            <a:r>
              <a:rPr lang="ko-KR" altLang="en-US" dirty="0" err="1" smtClean="0">
                <a:solidFill>
                  <a:schemeClr val="tx1"/>
                </a:solidFill>
              </a:rPr>
              <a:t>선속도</a:t>
            </a:r>
            <a:r>
              <a:rPr lang="en-US" altLang="ko-KR" dirty="0" smtClean="0">
                <a:solidFill>
                  <a:schemeClr val="tx1"/>
                </a:solidFill>
              </a:rPr>
              <a:t>/</a:t>
            </a:r>
            <a:r>
              <a:rPr lang="ko-KR" altLang="en-US" dirty="0" smtClean="0">
                <a:solidFill>
                  <a:schemeClr val="tx1"/>
                </a:solidFill>
              </a:rPr>
              <a:t>각속도로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변환하는 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/>
          <p:cNvSpPr/>
          <p:nvPr/>
        </p:nvSpPr>
        <p:spPr>
          <a:xfrm>
            <a:off x="145568" y="4149080"/>
            <a:ext cx="1226989" cy="86409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키보드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102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1" name="직선 화살표 연결선 30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직선 화살표 연결선 29"/>
          <p:cNvCxnSpPr/>
          <p:nvPr/>
        </p:nvCxnSpPr>
        <p:spPr>
          <a:xfrm>
            <a:off x="1474407" y="4581127"/>
            <a:ext cx="505305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3410362" y="5085184"/>
            <a:ext cx="0" cy="445264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>
            <a:off x="4826615" y="6021288"/>
            <a:ext cx="432048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3"/>
          <p:cNvSpPr/>
          <p:nvPr/>
        </p:nvSpPr>
        <p:spPr>
          <a:xfrm>
            <a:off x="7596336" y="5589240"/>
            <a:ext cx="1244638" cy="86409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모니터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5364088" y="5589240"/>
            <a:ext cx="1440160" cy="8640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결과를 보여주는 </a:t>
            </a:r>
            <a:r>
              <a:rPr lang="ko-KR" altLang="en-US" dirty="0" smtClean="0">
                <a:solidFill>
                  <a:schemeClr val="tx1"/>
                </a:solidFill>
              </a:rPr>
              <a:t>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6" name="직선 화살표 연결선 35"/>
          <p:cNvCxnSpPr/>
          <p:nvPr/>
        </p:nvCxnSpPr>
        <p:spPr>
          <a:xfrm>
            <a:off x="6999738" y="6021288"/>
            <a:ext cx="435789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89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907704" y="3717032"/>
            <a:ext cx="2952328" cy="3024336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</a:t>
            </a:r>
            <a:r>
              <a:rPr lang="en-US" altLang="ko-KR" dirty="0" smtClean="0"/>
              <a:t>Node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108440" y="4149080"/>
            <a:ext cx="2592288" cy="8640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키보드 값을 </a:t>
            </a:r>
            <a:r>
              <a:rPr lang="ko-KR" altLang="en-US" dirty="0" smtClean="0">
                <a:solidFill>
                  <a:schemeClr val="tx1"/>
                </a:solidFill>
              </a:rPr>
              <a:t>받는 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108440" y="5589240"/>
            <a:ext cx="2592288" cy="8640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값을 </a:t>
            </a:r>
            <a:r>
              <a:rPr lang="ko-KR" altLang="en-US" dirty="0" err="1">
                <a:solidFill>
                  <a:schemeClr val="tx1"/>
                </a:solidFill>
              </a:rPr>
              <a:t>선속도</a:t>
            </a:r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ko-KR" altLang="en-US" dirty="0">
                <a:solidFill>
                  <a:schemeClr val="tx1"/>
                </a:solidFill>
              </a:rPr>
              <a:t>각속도로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변환하는 아이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145568" y="4149080"/>
            <a:ext cx="1226989" cy="86409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키보드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2" name="직선 화살표 연결선 21"/>
          <p:cNvCxnSpPr/>
          <p:nvPr/>
        </p:nvCxnSpPr>
        <p:spPr>
          <a:xfrm>
            <a:off x="1474407" y="4581127"/>
            <a:ext cx="505305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>
            <a:off x="3410362" y="5085184"/>
            <a:ext cx="0" cy="445264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4826615" y="6021288"/>
            <a:ext cx="432048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/>
          <p:nvPr/>
        </p:nvSpPr>
        <p:spPr>
          <a:xfrm>
            <a:off x="7596336" y="5589240"/>
            <a:ext cx="1244638" cy="86409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모니터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364088" y="5589240"/>
            <a:ext cx="1440160" cy="8640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결과를 보여주는 </a:t>
            </a:r>
            <a:r>
              <a:rPr lang="ko-KR" altLang="en-US" dirty="0" smtClean="0">
                <a:solidFill>
                  <a:schemeClr val="tx1"/>
                </a:solidFill>
              </a:rPr>
              <a:t>아이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>
            <a:off x="6999738" y="6021288"/>
            <a:ext cx="435789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5220072" y="3717032"/>
            <a:ext cx="1779666" cy="3024336"/>
          </a:xfrm>
          <a:prstGeom prst="roundRect">
            <a:avLst>
              <a:gd name="adj" fmla="val 2927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1885332" y="306896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357004" y="306896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899592" y="1916831"/>
            <a:ext cx="7560839" cy="1152130"/>
            <a:chOff x="899592" y="1916831"/>
            <a:chExt cx="7560839" cy="1152130"/>
          </a:xfrm>
        </p:grpSpPr>
        <p:sp>
          <p:nvSpPr>
            <p:cNvPr id="42" name="직사각형 41"/>
            <p:cNvSpPr/>
            <p:nvPr/>
          </p:nvSpPr>
          <p:spPr>
            <a:xfrm>
              <a:off x="899592" y="1916832"/>
              <a:ext cx="3787096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 smtClean="0">
                  <a:solidFill>
                    <a:schemeClr val="tx1"/>
                  </a:solidFill>
                </a:rPr>
                <a:t>“</a:t>
              </a:r>
              <a:r>
                <a:rPr lang="en-US" altLang="ko-KR" sz="3200" b="1" dirty="0" err="1" smtClean="0">
                  <a:solidFill>
                    <a:schemeClr val="tx1"/>
                  </a:solidFill>
                </a:rPr>
                <a:t>key_to_vel</a:t>
              </a:r>
              <a:r>
                <a:rPr lang="en-US" altLang="ko-KR" sz="3200" b="1" dirty="0" smtClean="0">
                  <a:solidFill>
                    <a:schemeClr val="tx1"/>
                  </a:solidFill>
                </a:rPr>
                <a:t>” </a:t>
              </a:r>
              <a:r>
                <a:rPr lang="en-US" altLang="ko-KR" sz="3200" dirty="0" smtClean="0">
                  <a:solidFill>
                    <a:schemeClr val="tx1"/>
                  </a:solidFill>
                </a:rPr>
                <a:t>Node</a:t>
              </a:r>
              <a:endParaRPr lang="ko-KR" alt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직선 화살표 연결선 10"/>
            <p:cNvCxnSpPr/>
            <p:nvPr/>
          </p:nvCxnSpPr>
          <p:spPr>
            <a:xfrm>
              <a:off x="3314557" y="2636911"/>
              <a:ext cx="0" cy="3600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직사각형 43"/>
            <p:cNvSpPr/>
            <p:nvPr/>
          </p:nvSpPr>
          <p:spPr>
            <a:xfrm>
              <a:off x="4611938" y="1916831"/>
              <a:ext cx="3848493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 smtClean="0">
                  <a:solidFill>
                    <a:schemeClr val="tx1"/>
                  </a:solidFill>
                </a:rPr>
                <a:t>“viewer” </a:t>
              </a:r>
              <a:r>
                <a:rPr lang="en-US" altLang="ko-KR" sz="3200" dirty="0" smtClean="0">
                  <a:solidFill>
                    <a:schemeClr val="tx1"/>
                  </a:solidFill>
                </a:rPr>
                <a:t>Node</a:t>
              </a:r>
              <a:endParaRPr lang="ko-KR" altLang="en-US" sz="3200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직선 화살표 연결선 45"/>
            <p:cNvCxnSpPr/>
            <p:nvPr/>
          </p:nvCxnSpPr>
          <p:spPr>
            <a:xfrm>
              <a:off x="5993082" y="2672916"/>
              <a:ext cx="9012" cy="3960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1992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ROS Message &amp; ROS Topic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3707905" y="6021288"/>
            <a:ext cx="2952327" cy="0"/>
          </a:xfrm>
          <a:prstGeom prst="straightConnector1">
            <a:avLst/>
          </a:prstGeom>
          <a:ln w="5715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483716" y="5606491"/>
            <a:ext cx="1129922" cy="792088"/>
            <a:chOff x="4483716" y="5606491"/>
            <a:chExt cx="1129922" cy="792088"/>
          </a:xfrm>
        </p:grpSpPr>
        <p:sp>
          <p:nvSpPr>
            <p:cNvPr id="32" name="직사각형 31"/>
            <p:cNvSpPr/>
            <p:nvPr/>
          </p:nvSpPr>
          <p:spPr>
            <a:xfrm>
              <a:off x="4483716" y="5606491"/>
              <a:ext cx="1129922" cy="7920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629727" y="5768539"/>
              <a:ext cx="875377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err="1" smtClean="0">
                  <a:solidFill>
                    <a:schemeClr val="tx1"/>
                  </a:solidFill>
                </a:rPr>
                <a:t>선속도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b="1" dirty="0" smtClean="0">
                  <a:solidFill>
                    <a:schemeClr val="tx1"/>
                  </a:solidFill>
                </a:rPr>
                <a:t>각속</a:t>
              </a:r>
              <a:r>
                <a:rPr lang="ko-KR" altLang="en-US" b="1" dirty="0">
                  <a:solidFill>
                    <a:schemeClr val="tx1"/>
                  </a:solidFill>
                </a:rPr>
                <a:t>도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4028820" y="4514817"/>
            <a:ext cx="1753380" cy="950121"/>
            <a:chOff x="4028820" y="4514817"/>
            <a:chExt cx="1753380" cy="950121"/>
          </a:xfrm>
        </p:grpSpPr>
        <p:sp>
          <p:nvSpPr>
            <p:cNvPr id="51" name="TextBox 50"/>
            <p:cNvSpPr txBox="1"/>
            <p:nvPr/>
          </p:nvSpPr>
          <p:spPr>
            <a:xfrm rot="18900000">
              <a:off x="4028820" y="5095606"/>
              <a:ext cx="5533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 smtClean="0"/>
                <a:t>int</a:t>
              </a:r>
              <a:r>
                <a:rPr lang="en-US" altLang="ko-KR" dirty="0" smtClean="0"/>
                <a:t>?</a:t>
              </a:r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 rot="1522660">
              <a:off x="5033341" y="4931016"/>
              <a:ext cx="748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float?</a:t>
              </a:r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 rot="20932113">
              <a:off x="4241774" y="4514817"/>
              <a:ext cx="7601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bool?</a:t>
              </a:r>
              <a:endParaRPr lang="ko-KR" altLang="en-US" dirty="0"/>
            </a:p>
          </p:txBody>
        </p:sp>
      </p:grpSp>
      <p:pic>
        <p:nvPicPr>
          <p:cNvPr id="26" name="Picture 2" descr="turtle ros에 대한 이미지 검색결과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2"/>
          <a:stretch/>
        </p:blipFill>
        <p:spPr bwMode="auto">
          <a:xfrm>
            <a:off x="6753709" y="2924174"/>
            <a:ext cx="2182943" cy="2191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방향키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475" y="3471708"/>
            <a:ext cx="2395194" cy="1643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4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2867</TotalTime>
  <Words>1493</Words>
  <Application>Microsoft Office PowerPoint</Application>
  <PresentationFormat>화면 슬라이드 쇼(4:3)</PresentationFormat>
  <Paragraphs>449</Paragraphs>
  <Slides>47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48" baseType="lpstr">
      <vt:lpstr>Office 테마</vt:lpstr>
      <vt:lpstr>PowerPoint 프레젠테이션</vt:lpstr>
      <vt:lpstr>TB3 자율주행 1기 일정</vt:lpstr>
      <vt:lpstr>오늘의 순서</vt:lpstr>
      <vt:lpstr>ROS 란 무엇인고?</vt:lpstr>
      <vt:lpstr>ROS 막무가내 실행하기</vt:lpstr>
      <vt:lpstr>ROS 막무가내 실행하기</vt:lpstr>
      <vt:lpstr>ROS Node</vt:lpstr>
      <vt:lpstr>ROS Node</vt:lpstr>
      <vt:lpstr>ROS Message &amp; ROS Topic</vt:lpstr>
      <vt:lpstr>ROS Message &amp; ROS Topic</vt:lpstr>
      <vt:lpstr>ROS Message &amp; ROS Topic</vt:lpstr>
      <vt:lpstr>전체적인 관리는 누가 하나?</vt:lpstr>
      <vt:lpstr>전체적인 관리는 누가 하나?</vt:lpstr>
      <vt:lpstr>ROSCORE 여기서 보셨지요?</vt:lpstr>
      <vt:lpstr>실제 ROS Node 의 소스 코드</vt:lpstr>
      <vt:lpstr>실제 ROS Node 의 소스 코드</vt:lpstr>
      <vt:lpstr>실제 ROS Node 의 소스 코드</vt:lpstr>
      <vt:lpstr>언어의 장벽?</vt:lpstr>
      <vt:lpstr>언어의 장벽?</vt:lpstr>
      <vt:lpstr>여기까지의 요약</vt:lpstr>
      <vt:lpstr>ROS Topic 의 한계</vt:lpstr>
      <vt:lpstr>ROS Service</vt:lpstr>
      <vt:lpstr>Topic 과 Service 의 사용처</vt:lpstr>
      <vt:lpstr>라인트레이서 Node 구조</vt:lpstr>
      <vt:lpstr>이거 일일이 다 노드 실행?</vt:lpstr>
      <vt:lpstr>이거 일일이 다 노드 실행?</vt:lpstr>
      <vt:lpstr>같이 실행할 수 있는 Node 묶음</vt:lpstr>
      <vt:lpstr>다 만들었으니 넷상에 올리자</vt:lpstr>
      <vt:lpstr>아까 요 장면</vt:lpstr>
      <vt:lpstr>아까 요 장면</vt:lpstr>
      <vt:lpstr>쉬는 타임 및 질문 타임</vt:lpstr>
      <vt:lpstr>ROS 명령어 list</vt:lpstr>
      <vt:lpstr>ROS 명령어 체험</vt:lpstr>
      <vt:lpstr>ROS 명령어 체험</vt:lpstr>
      <vt:lpstr>눈치 체셨나요?</vt:lpstr>
      <vt:lpstr>눈치 체셨나요?</vt:lpstr>
      <vt:lpstr>눈치 체셨나요?</vt:lpstr>
      <vt:lpstr>Why ROS?</vt:lpstr>
      <vt:lpstr>쉬는 타임 및 질문 타임</vt:lpstr>
      <vt:lpstr>아까 등장했던 IP는 뭔가요?</vt:lpstr>
      <vt:lpstr>아까 등장했던 IP는 뭔가요?</vt:lpstr>
      <vt:lpstr>아까 등장했던 IP는 뭔가요?</vt:lpstr>
      <vt:lpstr>ROSCORE 와 IP</vt:lpstr>
      <vt:lpstr>SLAM &amp; Navigation?</vt:lpstr>
      <vt:lpstr>마무리</vt:lpstr>
      <vt:lpstr>다음주 필요한 것들</vt:lpstr>
      <vt:lpstr>끝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Nakasian</dc:creator>
  <cp:lastModifiedBy>Platform</cp:lastModifiedBy>
  <cp:revision>190</cp:revision>
  <dcterms:created xsi:type="dcterms:W3CDTF">2017-03-04T12:08:10Z</dcterms:created>
  <dcterms:modified xsi:type="dcterms:W3CDTF">2017-04-18T23:24:59Z</dcterms:modified>
</cp:coreProperties>
</file>

<file path=docProps/thumbnail.jpeg>
</file>